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4"/>
  </p:sldMasterIdLst>
  <p:notesMasterIdLst>
    <p:notesMasterId r:id="rId21"/>
  </p:notesMasterIdLst>
  <p:sldIdLst>
    <p:sldId id="256" r:id="rId5"/>
    <p:sldId id="264" r:id="rId6"/>
    <p:sldId id="265" r:id="rId7"/>
    <p:sldId id="273" r:id="rId8"/>
    <p:sldId id="266" r:id="rId9"/>
    <p:sldId id="274" r:id="rId10"/>
    <p:sldId id="275" r:id="rId11"/>
    <p:sldId id="269" r:id="rId12"/>
    <p:sldId id="270" r:id="rId13"/>
    <p:sldId id="276" r:id="rId14"/>
    <p:sldId id="271" r:id="rId15"/>
    <p:sldId id="277" r:id="rId16"/>
    <p:sldId id="272" r:id="rId17"/>
    <p:sldId id="278" r:id="rId18"/>
    <p:sldId id="267" r:id="rId19"/>
    <p:sldId id="268"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5BBB065-F5C2-7F1F-2016-C9DE252BD12B}" name="Claire Osborne" initials="CO" userId="S::claire.osborne@nswcc.org.au::f0583ce2-2138-42d6-aca1-adea64cd7760" providerId="AD"/>
  <p188:author id="{AC18BB65-A10C-00FE-40BF-263145280E2F}" name="Kate Dubois" initials="KD" userId="S::Katharine.Dubois@nswcc.org.au::6c674cd9-00c2-4cfa-8462-5714f832f8a5" providerId="AD"/>
  <p188:author id="{466C278C-827D-C22F-8CCE-6F32295A26F8}" name="Eadie" initials="E" userId="S::eadie@thesocialdeck.com::d8f1907c-1fd5-4ee5-a366-7a30ab006639"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F1E64"/>
    <a:srgbClr val="FF794C"/>
    <a:srgbClr val="FFD200"/>
    <a:srgbClr val="FFC200"/>
    <a:srgbClr val="FFC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416"/>
    <p:restoredTop sz="86401"/>
  </p:normalViewPr>
  <p:slideViewPr>
    <p:cSldViewPr snapToGrid="0">
      <p:cViewPr varScale="1">
        <p:scale>
          <a:sx n="57" d="100"/>
          <a:sy n="57" d="100"/>
        </p:scale>
        <p:origin x="380" y="44"/>
      </p:cViewPr>
      <p:guideLst/>
    </p:cSldViewPr>
  </p:slideViewPr>
  <p:outlineViewPr>
    <p:cViewPr>
      <p:scale>
        <a:sx n="33" d="100"/>
        <a:sy n="33" d="100"/>
      </p:scale>
      <p:origin x="0" y="-1224"/>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8/10/relationships/authors" Target="author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719CC3-6243-F142-BA31-B546DAEA1926}" type="datetimeFigureOut">
              <a:rPr lang="en-US" smtClean="0"/>
              <a:t>1/10/2024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785C56-F91E-0745-B75F-A4E7CCE266F5}" type="slidenum">
              <a:rPr lang="en-US" smtClean="0"/>
              <a:t>‹#›</a:t>
            </a:fld>
            <a:endParaRPr lang="en-US"/>
          </a:p>
        </p:txBody>
      </p:sp>
    </p:spTree>
    <p:extLst>
      <p:ext uri="{BB962C8B-B14F-4D97-AF65-F5344CB8AC3E}">
        <p14:creationId xmlns:p14="http://schemas.microsoft.com/office/powerpoint/2010/main" val="5439227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785C56-F91E-0745-B75F-A4E7CCE266F5}" type="slidenum">
              <a:rPr lang="en-US" smtClean="0"/>
              <a:t>1</a:t>
            </a:fld>
            <a:endParaRPr lang="en-US"/>
          </a:p>
        </p:txBody>
      </p:sp>
    </p:spTree>
    <p:extLst>
      <p:ext uri="{BB962C8B-B14F-4D97-AF65-F5344CB8AC3E}">
        <p14:creationId xmlns:p14="http://schemas.microsoft.com/office/powerpoint/2010/main" val="12763674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By downloading the SunSmart app and/or SunSmart widget at our school, we can track daily UV levels and make informed choices for sun protection. It gives automatic recommendations for sun protection based on the UV levels of the day. It indicates the hours when sun protection is needed on any given day (e.g. 9:40am to 5:20pm). After downloading, we can show the UV level at various places around the school to motivate our school community to adopt sun protection measures.</a:t>
            </a:r>
            <a:endParaRPr lang="en-US" dirty="0"/>
          </a:p>
        </p:txBody>
      </p:sp>
      <p:sp>
        <p:nvSpPr>
          <p:cNvPr id="4" name="Slide Number Placeholder 3"/>
          <p:cNvSpPr>
            <a:spLocks noGrp="1"/>
          </p:cNvSpPr>
          <p:nvPr>
            <p:ph type="sldNum" sz="quarter" idx="5"/>
          </p:nvPr>
        </p:nvSpPr>
        <p:spPr/>
        <p:txBody>
          <a:bodyPr/>
          <a:lstStyle/>
          <a:p>
            <a:fld id="{CE785C56-F91E-0745-B75F-A4E7CCE266F5}" type="slidenum">
              <a:rPr lang="en-US" smtClean="0"/>
              <a:t>10</a:t>
            </a:fld>
            <a:endParaRPr lang="en-US"/>
          </a:p>
        </p:txBody>
      </p:sp>
    </p:spTree>
    <p:extLst>
      <p:ext uri="{BB962C8B-B14F-4D97-AF65-F5344CB8AC3E}">
        <p14:creationId xmlns:p14="http://schemas.microsoft.com/office/powerpoint/2010/main" val="34056385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protect ourself from UV radiation damage, we need to wear clothing that covers as much skin as possible because it is a physical barrier between our skin and UV radiation. It is one of the easiest and most effective ways to protect our skin from the sun as it can’t be wiped or washed off like sunscreen.</a:t>
            </a:r>
          </a:p>
        </p:txBody>
      </p:sp>
      <p:sp>
        <p:nvSpPr>
          <p:cNvPr id="4" name="Slide Number Placeholder 3"/>
          <p:cNvSpPr>
            <a:spLocks noGrp="1"/>
          </p:cNvSpPr>
          <p:nvPr>
            <p:ph type="sldNum" sz="quarter" idx="5"/>
          </p:nvPr>
        </p:nvSpPr>
        <p:spPr/>
        <p:txBody>
          <a:bodyPr/>
          <a:lstStyle/>
          <a:p>
            <a:fld id="{CE785C56-F91E-0745-B75F-A4E7CCE266F5}" type="slidenum">
              <a:rPr lang="en-US" smtClean="0"/>
              <a:t>11</a:t>
            </a:fld>
            <a:endParaRPr lang="en-US"/>
          </a:p>
        </p:txBody>
      </p:sp>
    </p:spTree>
    <p:extLst>
      <p:ext uri="{BB962C8B-B14F-4D97-AF65-F5344CB8AC3E}">
        <p14:creationId xmlns:p14="http://schemas.microsoft.com/office/powerpoint/2010/main" val="42223637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Sun Safe Mufti Days are a great opportunity to build knowledge about sun safe clothing that protects against the harmful effects of UV radiation. A sun safe mufti day will help show our peers that we can practice sun safety without compromising our individuality and style!</a:t>
            </a:r>
          </a:p>
        </p:txBody>
      </p:sp>
      <p:sp>
        <p:nvSpPr>
          <p:cNvPr id="4" name="Slide Number Placeholder 3"/>
          <p:cNvSpPr>
            <a:spLocks noGrp="1"/>
          </p:cNvSpPr>
          <p:nvPr>
            <p:ph type="sldNum" sz="quarter" idx="5"/>
          </p:nvPr>
        </p:nvSpPr>
        <p:spPr/>
        <p:txBody>
          <a:bodyPr/>
          <a:lstStyle/>
          <a:p>
            <a:fld id="{CE785C56-F91E-0745-B75F-A4E7CCE266F5}" type="slidenum">
              <a:rPr lang="en-US" smtClean="0"/>
              <a:t>12</a:t>
            </a:fld>
            <a:endParaRPr lang="en-US"/>
          </a:p>
        </p:txBody>
      </p:sp>
    </p:spTree>
    <p:extLst>
      <p:ext uri="{BB962C8B-B14F-4D97-AF65-F5344CB8AC3E}">
        <p14:creationId xmlns:p14="http://schemas.microsoft.com/office/powerpoint/2010/main" val="3764477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Considering the high risk of skin cancer in Australia</a:t>
            </a:r>
            <a:r>
              <a:rPr lang="en-US"/>
              <a:t>,</a:t>
            </a:r>
            <a:r>
              <a:rPr lang="en-US" dirty="0"/>
              <a:t> staff, students, and our community need to better understand the harmful effects of UVR and protective measures we can all take to be sun safe. It is important for us to take sun safety seriously because these are critical periods for protecting ourselves from the high risk of developing skin cancer. Launching a sun safety awareness campaign within our school community is a great way to increase awareness of UV and the personal choices we can make to better protect ourselves. As sun safe champions</a:t>
            </a:r>
            <a:r>
              <a:rPr lang="en-US"/>
              <a:t>,</a:t>
            </a:r>
            <a:r>
              <a:rPr lang="en-US" dirty="0"/>
              <a:t> it is our responsibility to educate and empower our community to adopt sun safe practices.</a:t>
            </a:r>
          </a:p>
        </p:txBody>
      </p:sp>
      <p:sp>
        <p:nvSpPr>
          <p:cNvPr id="4" name="Slide Number Placeholder 3"/>
          <p:cNvSpPr>
            <a:spLocks noGrp="1"/>
          </p:cNvSpPr>
          <p:nvPr>
            <p:ph type="sldNum" sz="quarter" idx="5"/>
          </p:nvPr>
        </p:nvSpPr>
        <p:spPr/>
        <p:txBody>
          <a:bodyPr/>
          <a:lstStyle/>
          <a:p>
            <a:fld id="{CE785C56-F91E-0745-B75F-A4E7CCE266F5}" type="slidenum">
              <a:rPr lang="en-US" smtClean="0"/>
              <a:t>13</a:t>
            </a:fld>
            <a:endParaRPr lang="en-US"/>
          </a:p>
        </p:txBody>
      </p:sp>
    </p:spTree>
    <p:extLst>
      <p:ext uri="{BB962C8B-B14F-4D97-AF65-F5344CB8AC3E}">
        <p14:creationId xmlns:p14="http://schemas.microsoft.com/office/powerpoint/2010/main" val="29165173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this initiative, we propose to run a sun safe communication campaign through our school's social media channels/print media so that students, parents, teachers, and the community can be aware of the dangers of UV exposure, </a:t>
            </a:r>
            <a:r>
              <a:rPr lang="en-US"/>
              <a:t>the</a:t>
            </a:r>
            <a:r>
              <a:rPr lang="en-US" dirty="0"/>
              <a:t> risk of skin cancer</a:t>
            </a:r>
            <a:r>
              <a:rPr lang="en-US"/>
              <a:t>,</a:t>
            </a:r>
            <a:r>
              <a:rPr lang="en-US" dirty="0"/>
              <a:t> and what sun protection measures we can take personally. Our aim is to engage the entire school community and create a culture of sun safety. In addition to disseminating sun safety messaging, this project will help us develop experience in communication, creativity, design, and literacy.</a:t>
            </a:r>
          </a:p>
        </p:txBody>
      </p:sp>
      <p:sp>
        <p:nvSpPr>
          <p:cNvPr id="4" name="Slide Number Placeholder 3"/>
          <p:cNvSpPr>
            <a:spLocks noGrp="1"/>
          </p:cNvSpPr>
          <p:nvPr>
            <p:ph type="sldNum" sz="quarter" idx="5"/>
          </p:nvPr>
        </p:nvSpPr>
        <p:spPr/>
        <p:txBody>
          <a:bodyPr/>
          <a:lstStyle/>
          <a:p>
            <a:fld id="{CE785C56-F91E-0745-B75F-A4E7CCE266F5}" type="slidenum">
              <a:rPr lang="en-US" smtClean="0"/>
              <a:t>14</a:t>
            </a:fld>
            <a:endParaRPr lang="en-US"/>
          </a:p>
        </p:txBody>
      </p:sp>
    </p:spTree>
    <p:extLst>
      <p:ext uri="{BB962C8B-B14F-4D97-AF65-F5344CB8AC3E}">
        <p14:creationId xmlns:p14="http://schemas.microsoft.com/office/powerpoint/2010/main" val="32000334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We need your support for this crucial sun safe initiative, so that we have the time and resources needed for success. We want to implement this small but effective initiative to help our school be safer from the harmful effects of UV now and into the future. We believe that this initiative will not only benefit our school community by enhancing knowledge and promoting healthier practices but also provide invaluable experiences and personal growth for our dedicated team of Sun Safe Champions. A</a:t>
            </a:r>
            <a:r>
              <a:rPr lang="en-AU" dirty="0"/>
              <a:t>re you committed to providing us with a sun safe environment?</a:t>
            </a:r>
            <a:endParaRPr lang="en-US" dirty="0"/>
          </a:p>
        </p:txBody>
      </p:sp>
      <p:sp>
        <p:nvSpPr>
          <p:cNvPr id="4" name="Slide Number Placeholder 3"/>
          <p:cNvSpPr>
            <a:spLocks noGrp="1"/>
          </p:cNvSpPr>
          <p:nvPr>
            <p:ph type="sldNum" sz="quarter" idx="5"/>
          </p:nvPr>
        </p:nvSpPr>
        <p:spPr/>
        <p:txBody>
          <a:bodyPr/>
          <a:lstStyle/>
          <a:p>
            <a:fld id="{CE785C56-F91E-0745-B75F-A4E7CCE266F5}" type="slidenum">
              <a:rPr lang="en-US" smtClean="0"/>
              <a:t>15</a:t>
            </a:fld>
            <a:endParaRPr lang="en-US"/>
          </a:p>
        </p:txBody>
      </p:sp>
    </p:spTree>
    <p:extLst>
      <p:ext uri="{BB962C8B-B14F-4D97-AF65-F5344CB8AC3E}">
        <p14:creationId xmlns:p14="http://schemas.microsoft.com/office/powerpoint/2010/main" val="5732631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Thank you for listening and let us know if you have any questions!</a:t>
            </a:r>
            <a:endParaRPr lang="en-US" b="0" dirty="0"/>
          </a:p>
        </p:txBody>
      </p:sp>
      <p:sp>
        <p:nvSpPr>
          <p:cNvPr id="4" name="Slide Number Placeholder 3"/>
          <p:cNvSpPr>
            <a:spLocks noGrp="1"/>
          </p:cNvSpPr>
          <p:nvPr>
            <p:ph type="sldNum" sz="quarter" idx="5"/>
          </p:nvPr>
        </p:nvSpPr>
        <p:spPr/>
        <p:txBody>
          <a:bodyPr/>
          <a:lstStyle/>
          <a:p>
            <a:fld id="{CE785C56-F91E-0745-B75F-A4E7CCE266F5}" type="slidenum">
              <a:rPr lang="en-US" smtClean="0"/>
              <a:t>16</a:t>
            </a:fld>
            <a:endParaRPr lang="en-US"/>
          </a:p>
        </p:txBody>
      </p:sp>
    </p:spTree>
    <p:extLst>
      <p:ext uri="{BB962C8B-B14F-4D97-AF65-F5344CB8AC3E}">
        <p14:creationId xmlns:p14="http://schemas.microsoft.com/office/powerpoint/2010/main" val="41965600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Australia has the highest rate of skin cancer in the world. Two out of three Australians will be diagnosed with skin cancer in their life. Skin cancer is highly common among young Australians as younger skin is more susceptible to UV damage due to a thinner skin layer. Sun exposure during childhood and adolescence is a critical risk factor for skin cancers in later life. </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CE785C56-F91E-0745-B75F-A4E7CCE266F5}" type="slidenum">
              <a:rPr lang="en-US" smtClean="0"/>
              <a:t>2</a:t>
            </a:fld>
            <a:endParaRPr lang="en-US"/>
          </a:p>
        </p:txBody>
      </p:sp>
    </p:spTree>
    <p:extLst>
      <p:ext uri="{BB962C8B-B14F-4D97-AF65-F5344CB8AC3E}">
        <p14:creationId xmlns:p14="http://schemas.microsoft.com/office/powerpoint/2010/main" val="12209110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Those stats sound scary but the good news is that skin cancer is highly preventable! We can reduce our lifetime risk by reducing exposure to UV rays and protecting our skin. As we spend most of our time in school during times of peak ultraviolet (UV) radiation,  schools have the opportunity to address this issue through sun protection behaviours, education, and role modelling. World Health Organisation recommends schools to implement a program on sun protection to help students, teachers, and the wider community avoid health risks of UV exposure. This can be done by providing shade, implementing sun safe behaviours such as hats and sunscreen, or integrating these messages in the curriculum. We must take sun protection seriously!</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CE785C56-F91E-0745-B75F-A4E7CCE266F5}" type="slidenum">
              <a:rPr lang="en-US" smtClean="0"/>
              <a:t>3</a:t>
            </a:fld>
            <a:endParaRPr lang="en-US"/>
          </a:p>
        </p:txBody>
      </p:sp>
    </p:spTree>
    <p:extLst>
      <p:ext uri="{BB962C8B-B14F-4D97-AF65-F5344CB8AC3E}">
        <p14:creationId xmlns:p14="http://schemas.microsoft.com/office/powerpoint/2010/main" val="31528701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PICK your "one thing" from the slides below. You can delete the slides not relevant to you.</a:t>
            </a:r>
            <a:endParaRPr lang="en-US" b="0" dirty="0"/>
          </a:p>
        </p:txBody>
      </p:sp>
      <p:sp>
        <p:nvSpPr>
          <p:cNvPr id="4" name="Slide Number Placeholder 3"/>
          <p:cNvSpPr>
            <a:spLocks noGrp="1"/>
          </p:cNvSpPr>
          <p:nvPr>
            <p:ph type="sldNum" sz="quarter" idx="5"/>
          </p:nvPr>
        </p:nvSpPr>
        <p:spPr/>
        <p:txBody>
          <a:bodyPr/>
          <a:lstStyle/>
          <a:p>
            <a:fld id="{CE785C56-F91E-0745-B75F-A4E7CCE266F5}" type="slidenum">
              <a:rPr lang="en-US" smtClean="0"/>
              <a:t>4</a:t>
            </a:fld>
            <a:endParaRPr lang="en-US"/>
          </a:p>
        </p:txBody>
      </p:sp>
    </p:spTree>
    <p:extLst>
      <p:ext uri="{BB962C8B-B14F-4D97-AF65-F5344CB8AC3E}">
        <p14:creationId xmlns:p14="http://schemas.microsoft.com/office/powerpoint/2010/main" val="9470108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Shade is one of the best ways to reduce UV exposure. Shades can be natural (for example: trees), built (for example: a COLA or shade sails) or portable (for example: marquees). All forms of shade are good to help reduce our exposure to UV radiation. Considering we can get sunburnt in as little as 10 minutes, seeking shade is very important, especially during outdoor activities. When shade is provided, students tend to use it without thinking about it. In addition to its skin cancer prevention benefits, shade also helps with heat mitigation, beautifies the school, promotes outdoor activities, and improves the overall health of our communities.</a:t>
            </a:r>
            <a:endParaRPr lang="en-US" dirty="0">
              <a:cs typeface="Calibri"/>
            </a:endParaRPr>
          </a:p>
        </p:txBody>
      </p:sp>
      <p:sp>
        <p:nvSpPr>
          <p:cNvPr id="4" name="Slide Number Placeholder 3"/>
          <p:cNvSpPr>
            <a:spLocks noGrp="1"/>
          </p:cNvSpPr>
          <p:nvPr>
            <p:ph type="sldNum" sz="quarter" idx="5"/>
          </p:nvPr>
        </p:nvSpPr>
        <p:spPr/>
        <p:txBody>
          <a:bodyPr/>
          <a:lstStyle/>
          <a:p>
            <a:fld id="{CE785C56-F91E-0745-B75F-A4E7CCE266F5}" type="slidenum">
              <a:rPr lang="en-US" smtClean="0"/>
              <a:t>5</a:t>
            </a:fld>
            <a:endParaRPr lang="en-US"/>
          </a:p>
        </p:txBody>
      </p:sp>
    </p:spTree>
    <p:extLst>
      <p:ext uri="{BB962C8B-B14F-4D97-AF65-F5344CB8AC3E}">
        <p14:creationId xmlns:p14="http://schemas.microsoft.com/office/powerpoint/2010/main" val="8799937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spend a lot of time at school, especially during peak UV hours. Therefore, shade is one of the best things we can do to protect our community from the harmful effects of UV and the risk of skin cancers. First of all, we have audited the available shade in our school and found that [</a:t>
            </a:r>
            <a:r>
              <a:rPr lang="en-US" b="1" dirty="0"/>
              <a:t>insert your audit finding here. For example: more shade required for canteen area</a:t>
            </a:r>
            <a:r>
              <a:rPr lang="en-US" dirty="0"/>
              <a:t>]. Now we seek to increase shade (</a:t>
            </a:r>
            <a:r>
              <a:rPr lang="en-US" b="1" dirty="0"/>
              <a:t>natural or built</a:t>
            </a:r>
            <a:r>
              <a:rPr lang="en-US" dirty="0"/>
              <a:t>) in the school grounds, especially in areas where students gather at peak UV radiation periods. After enough shade is available, we will need to promote ways to seek shade among students. For funding, [</a:t>
            </a:r>
            <a:r>
              <a:rPr lang="en-US" b="1" dirty="0"/>
              <a:t>insert your plan here, for example: inviting the P&amp;C to fund the shade project, running a fundraising activity etc.</a:t>
            </a:r>
            <a:r>
              <a:rPr lang="en-US" dirty="0"/>
              <a:t>]</a:t>
            </a:r>
          </a:p>
        </p:txBody>
      </p:sp>
      <p:sp>
        <p:nvSpPr>
          <p:cNvPr id="4" name="Slide Number Placeholder 3"/>
          <p:cNvSpPr>
            <a:spLocks noGrp="1"/>
          </p:cNvSpPr>
          <p:nvPr>
            <p:ph type="sldNum" sz="quarter" idx="5"/>
          </p:nvPr>
        </p:nvSpPr>
        <p:spPr/>
        <p:txBody>
          <a:bodyPr/>
          <a:lstStyle/>
          <a:p>
            <a:fld id="{CE785C56-F91E-0745-B75F-A4E7CCE266F5}" type="slidenum">
              <a:rPr lang="en-US" smtClean="0"/>
              <a:t>6</a:t>
            </a:fld>
            <a:endParaRPr lang="en-US"/>
          </a:p>
        </p:txBody>
      </p:sp>
    </p:spTree>
    <p:extLst>
      <p:ext uri="{BB962C8B-B14F-4D97-AF65-F5344CB8AC3E}">
        <p14:creationId xmlns:p14="http://schemas.microsoft.com/office/powerpoint/2010/main" val="26906673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Now let's watch a video that shows us the importance of wearing sunscreen and the way to apply it correctly.</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CE785C56-F91E-0745-B75F-A4E7CCE266F5}" type="slidenum">
              <a:rPr lang="en-US" smtClean="0"/>
              <a:t>7</a:t>
            </a:fld>
            <a:endParaRPr lang="en-US"/>
          </a:p>
        </p:txBody>
      </p:sp>
    </p:spTree>
    <p:extLst>
      <p:ext uri="{BB962C8B-B14F-4D97-AF65-F5344CB8AC3E}">
        <p14:creationId xmlns:p14="http://schemas.microsoft.com/office/powerpoint/2010/main" val="38734223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000"/>
              </a:spcBef>
            </a:pPr>
            <a:r>
              <a:rPr lang="en-AU" dirty="0"/>
              <a:t>To reduce our risk of skin cancer, we would like to install a sunscreen station for our staff and students to use before heading outdoors. Sunscreen reduces the amount of UV radiation reaching our skin by absorbing or filtering UV rays away from the skin, preventing damage to the cells below. </a:t>
            </a:r>
            <a:endParaRPr lang="en-US" dirty="0"/>
          </a:p>
          <a:p>
            <a:pPr>
              <a:spcBef>
                <a:spcPts val="1000"/>
              </a:spcBef>
            </a:pPr>
            <a:r>
              <a:rPr lang="en-AU" dirty="0"/>
              <a:t>To promote heathy habits, we can provide sunscreen at school events, allow students time to apply sunscreen 20 minutes prior to outdoor activities, and direct students to reapply sunscreen at regular intervals during outdoor activities and events. For funding, </a:t>
            </a:r>
            <a:r>
              <a:rPr lang="en-AU" b="1" dirty="0"/>
              <a:t>[insert your plan here. For example: we would look to invite the P&amp;C to fund the sunscreen station and ongoing supply of sunscreen' or 'we will run a fundraising activity etc.]</a:t>
            </a:r>
            <a:endParaRPr lang="en-US" b="1" dirty="0">
              <a:cs typeface="Calibri" panose="020F0502020204030204"/>
            </a:endParaRPr>
          </a:p>
        </p:txBody>
      </p:sp>
      <p:sp>
        <p:nvSpPr>
          <p:cNvPr id="4" name="Slide Number Placeholder 3"/>
          <p:cNvSpPr>
            <a:spLocks noGrp="1"/>
          </p:cNvSpPr>
          <p:nvPr>
            <p:ph type="sldNum" sz="quarter" idx="5"/>
          </p:nvPr>
        </p:nvSpPr>
        <p:spPr/>
        <p:txBody>
          <a:bodyPr/>
          <a:lstStyle/>
          <a:p>
            <a:fld id="{CE785C56-F91E-0745-B75F-A4E7CCE266F5}" type="slidenum">
              <a:rPr lang="en-US" smtClean="0"/>
              <a:t>8</a:t>
            </a:fld>
            <a:endParaRPr lang="en-US"/>
          </a:p>
        </p:txBody>
      </p:sp>
    </p:spTree>
    <p:extLst>
      <p:ext uri="{BB962C8B-B14F-4D97-AF65-F5344CB8AC3E}">
        <p14:creationId xmlns:p14="http://schemas.microsoft.com/office/powerpoint/2010/main" val="25069650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Like we said before, UV is responsible for 95% skin cancers in Australia. UV radiation cannot be seen or felt like light and the heat but it does a lot of damage. We might think that we don't need sun protection on cool or cloudy days but that is not true. UV radiation isn't affected by temperature. The level of UV can be the same whether the temperature is 20 degrees or 40 degrees. A UV radiation level of 3 is high enough to cause skin damage to unprotected skin. </a:t>
            </a:r>
            <a:r>
              <a:rPr lang="en-AU" dirty="0"/>
              <a:t>Cancer Council recommends sun protection measures </a:t>
            </a:r>
            <a:r>
              <a:rPr lang="en-AU"/>
              <a:t>to be</a:t>
            </a:r>
            <a:r>
              <a:rPr lang="en-AU" dirty="0"/>
              <a:t> used when the UV levels are 3 or above, regardless of the time of day or time of year. As we can see from this table, we need sun protection almost year-round in NSW. </a:t>
            </a:r>
            <a:endParaRPr lang="en-US" dirty="0">
              <a:cs typeface="Calibri"/>
            </a:endParaRPr>
          </a:p>
        </p:txBody>
      </p:sp>
      <p:sp>
        <p:nvSpPr>
          <p:cNvPr id="4" name="Slide Number Placeholder 3"/>
          <p:cNvSpPr>
            <a:spLocks noGrp="1"/>
          </p:cNvSpPr>
          <p:nvPr>
            <p:ph type="sldNum" sz="quarter" idx="5"/>
          </p:nvPr>
        </p:nvSpPr>
        <p:spPr/>
        <p:txBody>
          <a:bodyPr/>
          <a:lstStyle/>
          <a:p>
            <a:fld id="{CE785C56-F91E-0745-B75F-A4E7CCE266F5}" type="slidenum">
              <a:rPr lang="en-US" smtClean="0"/>
              <a:t>9</a:t>
            </a:fld>
            <a:endParaRPr lang="en-US"/>
          </a:p>
        </p:txBody>
      </p:sp>
    </p:spTree>
    <p:extLst>
      <p:ext uri="{BB962C8B-B14F-4D97-AF65-F5344CB8AC3E}">
        <p14:creationId xmlns:p14="http://schemas.microsoft.com/office/powerpoint/2010/main" val="20082334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FFD2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A9CA9-0C1C-8213-5072-C7A930BBE075}"/>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FDB4E1FC-C787-2F28-4012-2C7A7072848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AAA9946B-F7CB-2252-8006-5BCDCE44DDE5}"/>
              </a:ext>
            </a:extLst>
          </p:cNvPr>
          <p:cNvSpPr>
            <a:spLocks noGrp="1"/>
          </p:cNvSpPr>
          <p:nvPr>
            <p:ph type="dt" sz="half" idx="10"/>
          </p:nvPr>
        </p:nvSpPr>
        <p:spPr>
          <a:xfrm>
            <a:off x="838200" y="6356350"/>
            <a:ext cx="2743200" cy="365125"/>
          </a:xfrm>
          <a:prstGeom prst="rect">
            <a:avLst/>
          </a:prstGeom>
        </p:spPr>
        <p:txBody>
          <a:bodyPr/>
          <a:lstStyle/>
          <a:p>
            <a:fld id="{02697111-3FB4-0646-845A-9302C411B3D2}" type="datetimeFigureOut">
              <a:rPr lang="en-US" smtClean="0"/>
              <a:t>1/10/2024</a:t>
            </a:fld>
            <a:endParaRPr lang="en-US"/>
          </a:p>
        </p:txBody>
      </p:sp>
      <p:sp>
        <p:nvSpPr>
          <p:cNvPr id="5" name="Footer Placeholder 4">
            <a:extLst>
              <a:ext uri="{FF2B5EF4-FFF2-40B4-BE49-F238E27FC236}">
                <a16:creationId xmlns:a16="http://schemas.microsoft.com/office/drawing/2014/main" id="{44808BE6-D2DA-7724-5B5D-6CDAAEB641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ACF2C7-DDC1-4923-A8D7-7AB690E4273C}"/>
              </a:ext>
            </a:extLst>
          </p:cNvPr>
          <p:cNvSpPr>
            <a:spLocks noGrp="1"/>
          </p:cNvSpPr>
          <p:nvPr>
            <p:ph type="sldNum" sz="quarter" idx="12"/>
          </p:nvPr>
        </p:nvSpPr>
        <p:spPr/>
        <p:txBody>
          <a:bodyPr/>
          <a:lstStyle/>
          <a:p>
            <a:fld id="{37336E51-4FC8-EE46-B848-8CFDD9C0DB45}" type="slidenum">
              <a:rPr lang="en-US" smtClean="0"/>
              <a:t>‹#›</a:t>
            </a:fld>
            <a:endParaRPr lang="en-US"/>
          </a:p>
        </p:txBody>
      </p:sp>
    </p:spTree>
    <p:extLst>
      <p:ext uri="{BB962C8B-B14F-4D97-AF65-F5344CB8AC3E}">
        <p14:creationId xmlns:p14="http://schemas.microsoft.com/office/powerpoint/2010/main" val="37832517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65183E-3608-CF31-EA5F-B87AE7161148}"/>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3943EF5-78DF-BFD9-4A88-0920090D046A}"/>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9D6A38A-DC84-227D-5D49-CCB58C095759}"/>
              </a:ext>
            </a:extLst>
          </p:cNvPr>
          <p:cNvSpPr>
            <a:spLocks noGrp="1"/>
          </p:cNvSpPr>
          <p:nvPr>
            <p:ph type="dt" sz="half" idx="10"/>
          </p:nvPr>
        </p:nvSpPr>
        <p:spPr>
          <a:xfrm>
            <a:off x="838200" y="6356350"/>
            <a:ext cx="2743200" cy="365125"/>
          </a:xfrm>
          <a:prstGeom prst="rect">
            <a:avLst/>
          </a:prstGeom>
        </p:spPr>
        <p:txBody>
          <a:bodyPr/>
          <a:lstStyle/>
          <a:p>
            <a:fld id="{02697111-3FB4-0646-845A-9302C411B3D2}" type="datetimeFigureOut">
              <a:rPr lang="en-US" smtClean="0"/>
              <a:t>1/10/2024</a:t>
            </a:fld>
            <a:endParaRPr lang="en-US"/>
          </a:p>
        </p:txBody>
      </p:sp>
      <p:sp>
        <p:nvSpPr>
          <p:cNvPr id="5" name="Footer Placeholder 4">
            <a:extLst>
              <a:ext uri="{FF2B5EF4-FFF2-40B4-BE49-F238E27FC236}">
                <a16:creationId xmlns:a16="http://schemas.microsoft.com/office/drawing/2014/main" id="{DC4A2D19-20CF-92F0-E5A2-B032077D2A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203381-A86C-41A5-72B7-05D29823443A}"/>
              </a:ext>
            </a:extLst>
          </p:cNvPr>
          <p:cNvSpPr>
            <a:spLocks noGrp="1"/>
          </p:cNvSpPr>
          <p:nvPr>
            <p:ph type="sldNum" sz="quarter" idx="12"/>
          </p:nvPr>
        </p:nvSpPr>
        <p:spPr/>
        <p:txBody>
          <a:bodyPr/>
          <a:lstStyle/>
          <a:p>
            <a:fld id="{37336E51-4FC8-EE46-B848-8CFDD9C0DB45}" type="slidenum">
              <a:rPr lang="en-US" smtClean="0"/>
              <a:t>‹#›</a:t>
            </a:fld>
            <a:endParaRPr lang="en-US"/>
          </a:p>
        </p:txBody>
      </p:sp>
    </p:spTree>
    <p:extLst>
      <p:ext uri="{BB962C8B-B14F-4D97-AF65-F5344CB8AC3E}">
        <p14:creationId xmlns:p14="http://schemas.microsoft.com/office/powerpoint/2010/main" val="25580500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DD71B95-3A0D-74EA-D3D6-5C28BEE6C806}"/>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7D6EB3AC-F41F-7E2E-137F-8706A96D65BD}"/>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BC0279D-1E3F-D003-B2BA-DEC556E4B1D6}"/>
              </a:ext>
            </a:extLst>
          </p:cNvPr>
          <p:cNvSpPr>
            <a:spLocks noGrp="1"/>
          </p:cNvSpPr>
          <p:nvPr>
            <p:ph type="dt" sz="half" idx="10"/>
          </p:nvPr>
        </p:nvSpPr>
        <p:spPr>
          <a:xfrm>
            <a:off x="838200" y="6356350"/>
            <a:ext cx="2743200" cy="365125"/>
          </a:xfrm>
          <a:prstGeom prst="rect">
            <a:avLst/>
          </a:prstGeom>
        </p:spPr>
        <p:txBody>
          <a:bodyPr/>
          <a:lstStyle/>
          <a:p>
            <a:fld id="{02697111-3FB4-0646-845A-9302C411B3D2}" type="datetimeFigureOut">
              <a:rPr lang="en-US" smtClean="0"/>
              <a:t>1/10/2024</a:t>
            </a:fld>
            <a:endParaRPr lang="en-US"/>
          </a:p>
        </p:txBody>
      </p:sp>
      <p:sp>
        <p:nvSpPr>
          <p:cNvPr id="5" name="Footer Placeholder 4">
            <a:extLst>
              <a:ext uri="{FF2B5EF4-FFF2-40B4-BE49-F238E27FC236}">
                <a16:creationId xmlns:a16="http://schemas.microsoft.com/office/drawing/2014/main" id="{73105F5C-9132-274F-413D-D2511AB44B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0C16DA-240A-0897-076B-DCF1293F219B}"/>
              </a:ext>
            </a:extLst>
          </p:cNvPr>
          <p:cNvSpPr>
            <a:spLocks noGrp="1"/>
          </p:cNvSpPr>
          <p:nvPr>
            <p:ph type="sldNum" sz="quarter" idx="12"/>
          </p:nvPr>
        </p:nvSpPr>
        <p:spPr/>
        <p:txBody>
          <a:bodyPr/>
          <a:lstStyle/>
          <a:p>
            <a:fld id="{37336E51-4FC8-EE46-B848-8CFDD9C0DB45}" type="slidenum">
              <a:rPr lang="en-US" smtClean="0"/>
              <a:t>‹#›</a:t>
            </a:fld>
            <a:endParaRPr lang="en-US"/>
          </a:p>
        </p:txBody>
      </p:sp>
    </p:spTree>
    <p:extLst>
      <p:ext uri="{BB962C8B-B14F-4D97-AF65-F5344CB8AC3E}">
        <p14:creationId xmlns:p14="http://schemas.microsoft.com/office/powerpoint/2010/main" val="23827662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7381D-894C-A9B5-F32C-98E515611D2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E135A8B-761B-3A59-478A-B0783B272725}"/>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AAFAB22-060F-A549-1BC9-B7D32A904186}"/>
              </a:ext>
            </a:extLst>
          </p:cNvPr>
          <p:cNvSpPr>
            <a:spLocks noGrp="1"/>
          </p:cNvSpPr>
          <p:nvPr>
            <p:ph type="dt" sz="half" idx="10"/>
          </p:nvPr>
        </p:nvSpPr>
        <p:spPr>
          <a:xfrm>
            <a:off x="838200" y="6356350"/>
            <a:ext cx="2743200" cy="365125"/>
          </a:xfrm>
          <a:prstGeom prst="rect">
            <a:avLst/>
          </a:prstGeom>
        </p:spPr>
        <p:txBody>
          <a:bodyPr/>
          <a:lstStyle/>
          <a:p>
            <a:fld id="{02697111-3FB4-0646-845A-9302C411B3D2}" type="datetimeFigureOut">
              <a:rPr lang="en-US" smtClean="0"/>
              <a:t>1/10/2024</a:t>
            </a:fld>
            <a:endParaRPr lang="en-US"/>
          </a:p>
        </p:txBody>
      </p:sp>
      <p:sp>
        <p:nvSpPr>
          <p:cNvPr id="5" name="Footer Placeholder 4">
            <a:extLst>
              <a:ext uri="{FF2B5EF4-FFF2-40B4-BE49-F238E27FC236}">
                <a16:creationId xmlns:a16="http://schemas.microsoft.com/office/drawing/2014/main" id="{96B31059-2184-0DE9-7212-5E81312915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34F6C6-78DF-B858-CE09-D7790632DF50}"/>
              </a:ext>
            </a:extLst>
          </p:cNvPr>
          <p:cNvSpPr>
            <a:spLocks noGrp="1"/>
          </p:cNvSpPr>
          <p:nvPr>
            <p:ph type="sldNum" sz="quarter" idx="12"/>
          </p:nvPr>
        </p:nvSpPr>
        <p:spPr/>
        <p:txBody>
          <a:bodyPr/>
          <a:lstStyle/>
          <a:p>
            <a:fld id="{37336E51-4FC8-EE46-B848-8CFDD9C0DB45}" type="slidenum">
              <a:rPr lang="en-US" smtClean="0"/>
              <a:t>‹#›</a:t>
            </a:fld>
            <a:endParaRPr lang="en-US"/>
          </a:p>
        </p:txBody>
      </p:sp>
    </p:spTree>
    <p:extLst>
      <p:ext uri="{BB962C8B-B14F-4D97-AF65-F5344CB8AC3E}">
        <p14:creationId xmlns:p14="http://schemas.microsoft.com/office/powerpoint/2010/main" val="21481693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64E252-33BA-22FF-FFA3-E38973449555}"/>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989538E-52DC-59F2-CB4A-29D13B8F491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97D37BEA-C43A-6996-0764-CF2C608DE516}"/>
              </a:ext>
            </a:extLst>
          </p:cNvPr>
          <p:cNvSpPr>
            <a:spLocks noGrp="1"/>
          </p:cNvSpPr>
          <p:nvPr>
            <p:ph type="dt" sz="half" idx="10"/>
          </p:nvPr>
        </p:nvSpPr>
        <p:spPr>
          <a:xfrm>
            <a:off x="838200" y="6356350"/>
            <a:ext cx="2743200" cy="365125"/>
          </a:xfrm>
          <a:prstGeom prst="rect">
            <a:avLst/>
          </a:prstGeom>
        </p:spPr>
        <p:txBody>
          <a:bodyPr/>
          <a:lstStyle/>
          <a:p>
            <a:fld id="{02697111-3FB4-0646-845A-9302C411B3D2}" type="datetimeFigureOut">
              <a:rPr lang="en-US" smtClean="0"/>
              <a:t>1/10/2024</a:t>
            </a:fld>
            <a:endParaRPr lang="en-US"/>
          </a:p>
        </p:txBody>
      </p:sp>
      <p:sp>
        <p:nvSpPr>
          <p:cNvPr id="5" name="Footer Placeholder 4">
            <a:extLst>
              <a:ext uri="{FF2B5EF4-FFF2-40B4-BE49-F238E27FC236}">
                <a16:creationId xmlns:a16="http://schemas.microsoft.com/office/drawing/2014/main" id="{7297EDDB-9325-CBAC-4A88-05E544CD12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0AD66E-A51A-C678-5449-20D838642EB6}"/>
              </a:ext>
            </a:extLst>
          </p:cNvPr>
          <p:cNvSpPr>
            <a:spLocks noGrp="1"/>
          </p:cNvSpPr>
          <p:nvPr>
            <p:ph type="sldNum" sz="quarter" idx="12"/>
          </p:nvPr>
        </p:nvSpPr>
        <p:spPr/>
        <p:txBody>
          <a:bodyPr/>
          <a:lstStyle/>
          <a:p>
            <a:fld id="{37336E51-4FC8-EE46-B848-8CFDD9C0DB45}" type="slidenum">
              <a:rPr lang="en-US" smtClean="0"/>
              <a:t>‹#›</a:t>
            </a:fld>
            <a:endParaRPr lang="en-US"/>
          </a:p>
        </p:txBody>
      </p:sp>
    </p:spTree>
    <p:extLst>
      <p:ext uri="{BB962C8B-B14F-4D97-AF65-F5344CB8AC3E}">
        <p14:creationId xmlns:p14="http://schemas.microsoft.com/office/powerpoint/2010/main" val="19329117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AFEDC1-8315-7DE7-4F55-27A2ADF78819}"/>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E1BB979-7869-A4C8-5BAF-042327DA3FF8}"/>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14629CE4-5375-7FAC-032E-2CC7F28EA460}"/>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6BCA1155-0B51-8FB9-04A0-48D2B50CB880}"/>
              </a:ext>
            </a:extLst>
          </p:cNvPr>
          <p:cNvSpPr>
            <a:spLocks noGrp="1"/>
          </p:cNvSpPr>
          <p:nvPr>
            <p:ph type="dt" sz="half" idx="10"/>
          </p:nvPr>
        </p:nvSpPr>
        <p:spPr>
          <a:xfrm>
            <a:off x="838200" y="6356350"/>
            <a:ext cx="2743200" cy="365125"/>
          </a:xfrm>
          <a:prstGeom prst="rect">
            <a:avLst/>
          </a:prstGeom>
        </p:spPr>
        <p:txBody>
          <a:bodyPr/>
          <a:lstStyle/>
          <a:p>
            <a:fld id="{02697111-3FB4-0646-845A-9302C411B3D2}" type="datetimeFigureOut">
              <a:rPr lang="en-US" smtClean="0"/>
              <a:t>1/10/2024</a:t>
            </a:fld>
            <a:endParaRPr lang="en-US"/>
          </a:p>
        </p:txBody>
      </p:sp>
      <p:sp>
        <p:nvSpPr>
          <p:cNvPr id="6" name="Footer Placeholder 5">
            <a:extLst>
              <a:ext uri="{FF2B5EF4-FFF2-40B4-BE49-F238E27FC236}">
                <a16:creationId xmlns:a16="http://schemas.microsoft.com/office/drawing/2014/main" id="{879FB1EA-EDB5-2B92-93A3-83A338A6DC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559FF8-BFE0-039D-F8A7-A0188EAB8C38}"/>
              </a:ext>
            </a:extLst>
          </p:cNvPr>
          <p:cNvSpPr>
            <a:spLocks noGrp="1"/>
          </p:cNvSpPr>
          <p:nvPr>
            <p:ph type="sldNum" sz="quarter" idx="12"/>
          </p:nvPr>
        </p:nvSpPr>
        <p:spPr/>
        <p:txBody>
          <a:bodyPr/>
          <a:lstStyle/>
          <a:p>
            <a:fld id="{37336E51-4FC8-EE46-B848-8CFDD9C0DB45}" type="slidenum">
              <a:rPr lang="en-US" smtClean="0"/>
              <a:t>‹#›</a:t>
            </a:fld>
            <a:endParaRPr lang="en-US"/>
          </a:p>
        </p:txBody>
      </p:sp>
    </p:spTree>
    <p:extLst>
      <p:ext uri="{BB962C8B-B14F-4D97-AF65-F5344CB8AC3E}">
        <p14:creationId xmlns:p14="http://schemas.microsoft.com/office/powerpoint/2010/main" val="25191176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bg>
      <p:bgPr>
        <a:solidFill>
          <a:srgbClr val="0F1E6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DD8C98-0079-6D27-23FD-0C504C3304A5}"/>
              </a:ext>
            </a:extLst>
          </p:cNvPr>
          <p:cNvSpPr>
            <a:spLocks noGrp="1"/>
          </p:cNvSpPr>
          <p:nvPr>
            <p:ph type="title"/>
          </p:nvPr>
        </p:nvSpPr>
        <p:spPr>
          <a:xfrm>
            <a:off x="839788" y="365125"/>
            <a:ext cx="10515600" cy="1325563"/>
          </a:xfrm>
        </p:spPr>
        <p:txBody>
          <a:bodyPr/>
          <a:lstStyle>
            <a:lvl1pPr>
              <a:defRPr>
                <a:solidFill>
                  <a:schemeClr val="bg1"/>
                </a:solidFill>
              </a:defRPr>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40786E38-2C4E-F193-7649-7BB421742D32}"/>
              </a:ext>
            </a:extLst>
          </p:cNvPr>
          <p:cNvSpPr>
            <a:spLocks noGrp="1"/>
          </p:cNvSpPr>
          <p:nvPr>
            <p:ph type="body" idx="1"/>
          </p:nvPr>
        </p:nvSpPr>
        <p:spPr>
          <a:xfrm>
            <a:off x="839788" y="1681163"/>
            <a:ext cx="5157787" cy="82391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DD8EC0B9-A969-E363-4802-BE65FC97E88B}"/>
              </a:ext>
            </a:extLst>
          </p:cNvPr>
          <p:cNvSpPr>
            <a:spLocks noGrp="1"/>
          </p:cNvSpPr>
          <p:nvPr>
            <p:ph sz="half" idx="2"/>
          </p:nvPr>
        </p:nvSpPr>
        <p:spPr>
          <a:xfrm>
            <a:off x="839788" y="2505075"/>
            <a:ext cx="5157787" cy="36845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78B05348-141E-DE37-B3E9-4F49341ECC6A}"/>
              </a:ext>
            </a:extLst>
          </p:cNvPr>
          <p:cNvSpPr>
            <a:spLocks noGrp="1"/>
          </p:cNvSpPr>
          <p:nvPr>
            <p:ph type="body" sz="quarter" idx="3"/>
          </p:nvPr>
        </p:nvSpPr>
        <p:spPr>
          <a:xfrm>
            <a:off x="6172200" y="1681163"/>
            <a:ext cx="5183188" cy="82391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F82652E1-B2B2-2B71-76BB-221A71AD397F}"/>
              </a:ext>
            </a:extLst>
          </p:cNvPr>
          <p:cNvSpPr>
            <a:spLocks noGrp="1"/>
          </p:cNvSpPr>
          <p:nvPr>
            <p:ph sz="quarter" idx="4"/>
          </p:nvPr>
        </p:nvSpPr>
        <p:spPr>
          <a:xfrm>
            <a:off x="6172200" y="2505075"/>
            <a:ext cx="5183188" cy="36845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4A781F48-D556-1ABE-454B-0200B14DA72A}"/>
              </a:ext>
            </a:extLst>
          </p:cNvPr>
          <p:cNvSpPr>
            <a:spLocks noGrp="1"/>
          </p:cNvSpPr>
          <p:nvPr>
            <p:ph type="dt" sz="half" idx="10"/>
          </p:nvPr>
        </p:nvSpPr>
        <p:spPr>
          <a:xfrm>
            <a:off x="838200" y="6356350"/>
            <a:ext cx="2743200" cy="365125"/>
          </a:xfrm>
          <a:prstGeom prst="rect">
            <a:avLst/>
          </a:prstGeom>
        </p:spPr>
        <p:txBody>
          <a:bodyPr/>
          <a:lstStyle/>
          <a:p>
            <a:fld id="{02697111-3FB4-0646-845A-9302C411B3D2}" type="datetimeFigureOut">
              <a:rPr lang="en-US" smtClean="0"/>
              <a:t>1/10/2024</a:t>
            </a:fld>
            <a:endParaRPr lang="en-US"/>
          </a:p>
        </p:txBody>
      </p:sp>
      <p:sp>
        <p:nvSpPr>
          <p:cNvPr id="8" name="Footer Placeholder 7">
            <a:extLst>
              <a:ext uri="{FF2B5EF4-FFF2-40B4-BE49-F238E27FC236}">
                <a16:creationId xmlns:a16="http://schemas.microsoft.com/office/drawing/2014/main" id="{B5DE59FD-6B0F-F042-D81D-FB9EF834EB1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B27F559-3A19-E5A7-C763-A538C145BC4A}"/>
              </a:ext>
            </a:extLst>
          </p:cNvPr>
          <p:cNvSpPr>
            <a:spLocks noGrp="1"/>
          </p:cNvSpPr>
          <p:nvPr>
            <p:ph type="sldNum" sz="quarter" idx="12"/>
          </p:nvPr>
        </p:nvSpPr>
        <p:spPr/>
        <p:txBody>
          <a:bodyPr/>
          <a:lstStyle/>
          <a:p>
            <a:fld id="{37336E51-4FC8-EE46-B848-8CFDD9C0DB45}" type="slidenum">
              <a:rPr lang="en-US" smtClean="0"/>
              <a:t>‹#›</a:t>
            </a:fld>
            <a:endParaRPr lang="en-US"/>
          </a:p>
        </p:txBody>
      </p:sp>
    </p:spTree>
    <p:extLst>
      <p:ext uri="{BB962C8B-B14F-4D97-AF65-F5344CB8AC3E}">
        <p14:creationId xmlns:p14="http://schemas.microsoft.com/office/powerpoint/2010/main" val="21362423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FB55EA-3A30-3326-9310-5881817AA729}"/>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F1469B30-9D3A-500B-D747-C14BA327BAE3}"/>
              </a:ext>
            </a:extLst>
          </p:cNvPr>
          <p:cNvSpPr>
            <a:spLocks noGrp="1"/>
          </p:cNvSpPr>
          <p:nvPr>
            <p:ph type="dt" sz="half" idx="10"/>
          </p:nvPr>
        </p:nvSpPr>
        <p:spPr>
          <a:xfrm>
            <a:off x="838200" y="6356350"/>
            <a:ext cx="2743200" cy="365125"/>
          </a:xfrm>
          <a:prstGeom prst="rect">
            <a:avLst/>
          </a:prstGeom>
        </p:spPr>
        <p:txBody>
          <a:bodyPr/>
          <a:lstStyle/>
          <a:p>
            <a:fld id="{02697111-3FB4-0646-845A-9302C411B3D2}" type="datetimeFigureOut">
              <a:rPr lang="en-US" smtClean="0"/>
              <a:t>1/10/2024</a:t>
            </a:fld>
            <a:endParaRPr lang="en-US"/>
          </a:p>
        </p:txBody>
      </p:sp>
      <p:sp>
        <p:nvSpPr>
          <p:cNvPr id="4" name="Footer Placeholder 3">
            <a:extLst>
              <a:ext uri="{FF2B5EF4-FFF2-40B4-BE49-F238E27FC236}">
                <a16:creationId xmlns:a16="http://schemas.microsoft.com/office/drawing/2014/main" id="{86BC1B67-0F90-86AC-7576-4E27373A52A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61135C5-1937-FB1F-D22F-7DD1AA4FE4D7}"/>
              </a:ext>
            </a:extLst>
          </p:cNvPr>
          <p:cNvSpPr>
            <a:spLocks noGrp="1"/>
          </p:cNvSpPr>
          <p:nvPr>
            <p:ph type="sldNum" sz="quarter" idx="12"/>
          </p:nvPr>
        </p:nvSpPr>
        <p:spPr/>
        <p:txBody>
          <a:bodyPr/>
          <a:lstStyle/>
          <a:p>
            <a:fld id="{37336E51-4FC8-EE46-B848-8CFDD9C0DB45}" type="slidenum">
              <a:rPr lang="en-US" smtClean="0"/>
              <a:t>‹#›</a:t>
            </a:fld>
            <a:endParaRPr lang="en-US"/>
          </a:p>
        </p:txBody>
      </p:sp>
    </p:spTree>
    <p:extLst>
      <p:ext uri="{BB962C8B-B14F-4D97-AF65-F5344CB8AC3E}">
        <p14:creationId xmlns:p14="http://schemas.microsoft.com/office/powerpoint/2010/main" val="42379141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BF7E155-B351-DBD5-F858-3184E719F3A1}"/>
              </a:ext>
            </a:extLst>
          </p:cNvPr>
          <p:cNvSpPr>
            <a:spLocks noGrp="1"/>
          </p:cNvSpPr>
          <p:nvPr>
            <p:ph type="dt" sz="half" idx="10"/>
          </p:nvPr>
        </p:nvSpPr>
        <p:spPr>
          <a:xfrm>
            <a:off x="838200" y="6356350"/>
            <a:ext cx="2743200" cy="365125"/>
          </a:xfrm>
          <a:prstGeom prst="rect">
            <a:avLst/>
          </a:prstGeom>
        </p:spPr>
        <p:txBody>
          <a:bodyPr/>
          <a:lstStyle/>
          <a:p>
            <a:fld id="{02697111-3FB4-0646-845A-9302C411B3D2}" type="datetimeFigureOut">
              <a:rPr lang="en-US" smtClean="0"/>
              <a:t>1/10/2024</a:t>
            </a:fld>
            <a:endParaRPr lang="en-US"/>
          </a:p>
        </p:txBody>
      </p:sp>
      <p:sp>
        <p:nvSpPr>
          <p:cNvPr id="3" name="Footer Placeholder 2">
            <a:extLst>
              <a:ext uri="{FF2B5EF4-FFF2-40B4-BE49-F238E27FC236}">
                <a16:creationId xmlns:a16="http://schemas.microsoft.com/office/drawing/2014/main" id="{06F71F0C-EA0C-7947-CA5F-C790064C61D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709B917-5A35-3A52-DF7E-43EE0BF1E4A2}"/>
              </a:ext>
            </a:extLst>
          </p:cNvPr>
          <p:cNvSpPr>
            <a:spLocks noGrp="1"/>
          </p:cNvSpPr>
          <p:nvPr>
            <p:ph type="sldNum" sz="quarter" idx="12"/>
          </p:nvPr>
        </p:nvSpPr>
        <p:spPr/>
        <p:txBody>
          <a:bodyPr/>
          <a:lstStyle/>
          <a:p>
            <a:fld id="{37336E51-4FC8-EE46-B848-8CFDD9C0DB45}" type="slidenum">
              <a:rPr lang="en-US" smtClean="0"/>
              <a:t>‹#›</a:t>
            </a:fld>
            <a:endParaRPr lang="en-US"/>
          </a:p>
        </p:txBody>
      </p:sp>
    </p:spTree>
    <p:extLst>
      <p:ext uri="{BB962C8B-B14F-4D97-AF65-F5344CB8AC3E}">
        <p14:creationId xmlns:p14="http://schemas.microsoft.com/office/powerpoint/2010/main" val="28939435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1AB308-E6BA-416D-96EF-F61E223A2BA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A65D9090-6AD5-AB69-276E-3152E26B6B4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2E4DD730-7AB0-37AF-8378-6D066EDE38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D12895B-E8A8-B4CC-8912-09E7FCC28B80}"/>
              </a:ext>
            </a:extLst>
          </p:cNvPr>
          <p:cNvSpPr>
            <a:spLocks noGrp="1"/>
          </p:cNvSpPr>
          <p:nvPr>
            <p:ph type="dt" sz="half" idx="10"/>
          </p:nvPr>
        </p:nvSpPr>
        <p:spPr>
          <a:xfrm>
            <a:off x="838200" y="6356350"/>
            <a:ext cx="2743200" cy="365125"/>
          </a:xfrm>
          <a:prstGeom prst="rect">
            <a:avLst/>
          </a:prstGeom>
        </p:spPr>
        <p:txBody>
          <a:bodyPr/>
          <a:lstStyle/>
          <a:p>
            <a:fld id="{02697111-3FB4-0646-845A-9302C411B3D2}" type="datetimeFigureOut">
              <a:rPr lang="en-US" smtClean="0"/>
              <a:t>1/10/2024</a:t>
            </a:fld>
            <a:endParaRPr lang="en-US"/>
          </a:p>
        </p:txBody>
      </p:sp>
      <p:sp>
        <p:nvSpPr>
          <p:cNvPr id="6" name="Footer Placeholder 5">
            <a:extLst>
              <a:ext uri="{FF2B5EF4-FFF2-40B4-BE49-F238E27FC236}">
                <a16:creationId xmlns:a16="http://schemas.microsoft.com/office/drawing/2014/main" id="{A1D313D8-CF86-B665-C1B0-79985B5C91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9DD4AD-FA80-C1AD-9E48-F8A4C22B8361}"/>
              </a:ext>
            </a:extLst>
          </p:cNvPr>
          <p:cNvSpPr>
            <a:spLocks noGrp="1"/>
          </p:cNvSpPr>
          <p:nvPr>
            <p:ph type="sldNum" sz="quarter" idx="12"/>
          </p:nvPr>
        </p:nvSpPr>
        <p:spPr/>
        <p:txBody>
          <a:bodyPr/>
          <a:lstStyle/>
          <a:p>
            <a:fld id="{37336E51-4FC8-EE46-B848-8CFDD9C0DB45}" type="slidenum">
              <a:rPr lang="en-US" smtClean="0"/>
              <a:t>‹#›</a:t>
            </a:fld>
            <a:endParaRPr lang="en-US"/>
          </a:p>
        </p:txBody>
      </p:sp>
    </p:spTree>
    <p:extLst>
      <p:ext uri="{BB962C8B-B14F-4D97-AF65-F5344CB8AC3E}">
        <p14:creationId xmlns:p14="http://schemas.microsoft.com/office/powerpoint/2010/main" val="18529975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03E174-923C-C079-C022-F44D052207E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552794C3-07BE-AE3C-1C44-3241BDF7684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4" name="Text Placeholder 3">
            <a:extLst>
              <a:ext uri="{FF2B5EF4-FFF2-40B4-BE49-F238E27FC236}">
                <a16:creationId xmlns:a16="http://schemas.microsoft.com/office/drawing/2014/main" id="{D35A5DDF-C4C9-E0F2-99E3-2063A4FC40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EA0F0D8-AACB-4F2A-B639-311FAC581462}"/>
              </a:ext>
            </a:extLst>
          </p:cNvPr>
          <p:cNvSpPr>
            <a:spLocks noGrp="1"/>
          </p:cNvSpPr>
          <p:nvPr>
            <p:ph type="dt" sz="half" idx="10"/>
          </p:nvPr>
        </p:nvSpPr>
        <p:spPr>
          <a:xfrm>
            <a:off x="838200" y="6356350"/>
            <a:ext cx="2743200" cy="365125"/>
          </a:xfrm>
          <a:prstGeom prst="rect">
            <a:avLst/>
          </a:prstGeom>
        </p:spPr>
        <p:txBody>
          <a:bodyPr/>
          <a:lstStyle/>
          <a:p>
            <a:fld id="{02697111-3FB4-0646-845A-9302C411B3D2}" type="datetimeFigureOut">
              <a:rPr lang="en-US" smtClean="0"/>
              <a:t>1/10/2024</a:t>
            </a:fld>
            <a:endParaRPr lang="en-US"/>
          </a:p>
        </p:txBody>
      </p:sp>
      <p:sp>
        <p:nvSpPr>
          <p:cNvPr id="6" name="Footer Placeholder 5">
            <a:extLst>
              <a:ext uri="{FF2B5EF4-FFF2-40B4-BE49-F238E27FC236}">
                <a16:creationId xmlns:a16="http://schemas.microsoft.com/office/drawing/2014/main" id="{E94115E2-D8A5-E12E-9909-37082D76C4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13DB771-9DD5-A38E-4867-D55D60CBF481}"/>
              </a:ext>
            </a:extLst>
          </p:cNvPr>
          <p:cNvSpPr>
            <a:spLocks noGrp="1"/>
          </p:cNvSpPr>
          <p:nvPr>
            <p:ph type="sldNum" sz="quarter" idx="12"/>
          </p:nvPr>
        </p:nvSpPr>
        <p:spPr/>
        <p:txBody>
          <a:bodyPr/>
          <a:lstStyle/>
          <a:p>
            <a:fld id="{37336E51-4FC8-EE46-B848-8CFDD9C0DB45}" type="slidenum">
              <a:rPr lang="en-US" smtClean="0"/>
              <a:t>‹#›</a:t>
            </a:fld>
            <a:endParaRPr lang="en-US"/>
          </a:p>
        </p:txBody>
      </p:sp>
    </p:spTree>
    <p:extLst>
      <p:ext uri="{BB962C8B-B14F-4D97-AF65-F5344CB8AC3E}">
        <p14:creationId xmlns:p14="http://schemas.microsoft.com/office/powerpoint/2010/main" val="8828166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F650172-680A-E9C7-0B37-92A66E0D8DF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5DBB614A-5618-B9AE-E1BB-0E63B914F148}"/>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5EE2063-6605-6891-47A7-468DD22627B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697111-3FB4-0646-845A-9302C411B3D2}" type="datetimeFigureOut">
              <a:rPr lang="en-US" smtClean="0"/>
              <a:t>1/10/2024</a:t>
            </a:fld>
            <a:endParaRPr lang="en-US"/>
          </a:p>
        </p:txBody>
      </p:sp>
      <p:sp>
        <p:nvSpPr>
          <p:cNvPr id="5" name="Footer Placeholder 4">
            <a:extLst>
              <a:ext uri="{FF2B5EF4-FFF2-40B4-BE49-F238E27FC236}">
                <a16:creationId xmlns:a16="http://schemas.microsoft.com/office/drawing/2014/main" id="{BDF6B967-6103-7BEB-5677-5AC7E044C02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AE2B681-898D-7C3F-8A30-5DBD7C53BC9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336E51-4FC8-EE46-B848-8CFDD9C0DB45}" type="slidenum">
              <a:rPr lang="en-US" smtClean="0"/>
              <a:t>‹#›</a:t>
            </a:fld>
            <a:endParaRPr lang="en-US"/>
          </a:p>
        </p:txBody>
      </p:sp>
      <p:sp>
        <p:nvSpPr>
          <p:cNvPr id="7" name="Rectangle 6">
            <a:extLst>
              <a:ext uri="{FF2B5EF4-FFF2-40B4-BE49-F238E27FC236}">
                <a16:creationId xmlns:a16="http://schemas.microsoft.com/office/drawing/2014/main" id="{039CF089-5D42-B298-6B19-BFCD215FE68C}"/>
              </a:ext>
            </a:extLst>
          </p:cNvPr>
          <p:cNvSpPr/>
          <p:nvPr userDrawn="1"/>
        </p:nvSpPr>
        <p:spPr>
          <a:xfrm>
            <a:off x="0" y="6356350"/>
            <a:ext cx="12192000" cy="531732"/>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rgbClr val="FFD200"/>
              </a:solidFill>
            </a:endParaRPr>
          </a:p>
        </p:txBody>
      </p:sp>
    </p:spTree>
    <p:extLst>
      <p:ext uri="{BB962C8B-B14F-4D97-AF65-F5344CB8AC3E}">
        <p14:creationId xmlns:p14="http://schemas.microsoft.com/office/powerpoint/2010/main" val="333693739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b="1" kern="1200">
          <a:solidFill>
            <a:srgbClr val="0F1E64"/>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8.svg"/></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video" Target="https://player.vimeo.com/video/244962231?app_id=122963" TargetMode="External"/><Relationship Id="rId5" Type="http://schemas.openxmlformats.org/officeDocument/2006/relationships/hyperlink" Target="https://vimeo.com/244962231" TargetMode="External"/><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s://www.aihw.gov.au/getmedia/8c9fcf52-0055-41a0-96d9-f81b0feb98cf/aihw-can-123.pdf.aspx?inline=tru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99481B60-D0B6-CD62-7C3F-4BA5BA04D777}"/>
              </a:ext>
              <a:ext uri="{C183D7F6-B498-43B3-948B-1728B52AA6E4}">
                <adec:decorative xmlns:adec="http://schemas.microsoft.com/office/drawing/2017/decorative" val="1"/>
              </a:ext>
            </a:extLst>
          </p:cNvPr>
          <p:cNvSpPr/>
          <p:nvPr/>
        </p:nvSpPr>
        <p:spPr>
          <a:xfrm>
            <a:off x="948985" y="1531905"/>
            <a:ext cx="10294029" cy="2147651"/>
          </a:xfrm>
          <a:prstGeom prst="roundRect">
            <a:avLst>
              <a:gd name="adj" fmla="val 642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E091689-5604-2D81-41D5-C17348D0107F}"/>
              </a:ext>
            </a:extLst>
          </p:cNvPr>
          <p:cNvSpPr>
            <a:spLocks noGrp="1"/>
          </p:cNvSpPr>
          <p:nvPr>
            <p:ph type="ctrTitle"/>
          </p:nvPr>
        </p:nvSpPr>
        <p:spPr>
          <a:xfrm>
            <a:off x="1432559" y="2012951"/>
            <a:ext cx="9326880" cy="1416704"/>
          </a:xfrm>
        </p:spPr>
        <p:txBody>
          <a:bodyPr>
            <a:normAutofit fontScale="90000"/>
          </a:bodyPr>
          <a:lstStyle/>
          <a:p>
            <a:r>
              <a:rPr lang="en-US">
                <a:latin typeface="Arial"/>
                <a:cs typeface="Arial"/>
              </a:rPr>
              <a:t>Becoming a </a:t>
            </a:r>
            <a:br>
              <a:rPr lang="en-US" dirty="0">
                <a:latin typeface="Arial"/>
                <a:cs typeface="Arial"/>
              </a:rPr>
            </a:br>
            <a:r>
              <a:rPr lang="en-US" dirty="0">
                <a:latin typeface="Arial"/>
                <a:cs typeface="Arial"/>
              </a:rPr>
              <a:t>Sun Safe School</a:t>
            </a:r>
            <a:endParaRPr lang="en-US" dirty="0"/>
          </a:p>
        </p:txBody>
      </p:sp>
      <p:sp>
        <p:nvSpPr>
          <p:cNvPr id="9" name="TextBox 8">
            <a:extLst>
              <a:ext uri="{FF2B5EF4-FFF2-40B4-BE49-F238E27FC236}">
                <a16:creationId xmlns:a16="http://schemas.microsoft.com/office/drawing/2014/main" id="{649E03AB-DBFB-609C-C44F-F144C9C93063}"/>
              </a:ext>
            </a:extLst>
          </p:cNvPr>
          <p:cNvSpPr txBox="1"/>
          <p:nvPr/>
        </p:nvSpPr>
        <p:spPr>
          <a:xfrm>
            <a:off x="1967817" y="3888374"/>
            <a:ext cx="8256363" cy="1077218"/>
          </a:xfrm>
          <a:prstGeom prst="rect">
            <a:avLst/>
          </a:prstGeom>
          <a:noFill/>
        </p:spPr>
        <p:txBody>
          <a:bodyPr wrap="square" lIns="91440" tIns="45720" rIns="91440" bIns="45720" anchor="t">
            <a:spAutoFit/>
          </a:bodyPr>
          <a:lstStyle/>
          <a:p>
            <a:pPr algn="ctr"/>
            <a:r>
              <a:rPr lang="en-US" sz="3200" b="1" dirty="0">
                <a:solidFill>
                  <a:schemeClr val="accent2"/>
                </a:solidFill>
                <a:cs typeface="Calibri"/>
              </a:rPr>
              <a:t>Presented by: </a:t>
            </a:r>
          </a:p>
          <a:p>
            <a:pPr algn="ctr"/>
            <a:r>
              <a:rPr lang="en-US" sz="3200" b="1" dirty="0">
                <a:solidFill>
                  <a:schemeClr val="accent2"/>
                </a:solidFill>
                <a:cs typeface="Calibri"/>
              </a:rPr>
              <a:t>School name: </a:t>
            </a:r>
            <a:endParaRPr lang="en-US" dirty="0">
              <a:solidFill>
                <a:schemeClr val="accent2"/>
              </a:solidFill>
            </a:endParaRPr>
          </a:p>
        </p:txBody>
      </p:sp>
      <p:sp>
        <p:nvSpPr>
          <p:cNvPr id="8" name="Rectangle 7">
            <a:extLst>
              <a:ext uri="{FF2B5EF4-FFF2-40B4-BE49-F238E27FC236}">
                <a16:creationId xmlns:a16="http://schemas.microsoft.com/office/drawing/2014/main" id="{B86B4C69-F060-67ED-7F0C-0CCF34324607}"/>
              </a:ext>
              <a:ext uri="{C183D7F6-B498-43B3-948B-1728B52AA6E4}">
                <adec:decorative xmlns:adec="http://schemas.microsoft.com/office/drawing/2017/decorative" val="1"/>
              </a:ext>
            </a:extLst>
          </p:cNvPr>
          <p:cNvSpPr/>
          <p:nvPr/>
        </p:nvSpPr>
        <p:spPr>
          <a:xfrm>
            <a:off x="0" y="5564051"/>
            <a:ext cx="12192000" cy="88463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Proudly supporting Cancer Council logo">
            <a:extLst>
              <a:ext uri="{FF2B5EF4-FFF2-40B4-BE49-F238E27FC236}">
                <a16:creationId xmlns:a16="http://schemas.microsoft.com/office/drawing/2014/main" id="{EAB6CCBD-00EA-9979-64D8-9E3BB5E7F952}"/>
              </a:ext>
            </a:extLst>
          </p:cNvPr>
          <p:cNvPicPr>
            <a:picLocks noChangeAspect="1"/>
          </p:cNvPicPr>
          <p:nvPr/>
        </p:nvPicPr>
        <p:blipFill>
          <a:blip r:embed="rId3"/>
          <a:stretch>
            <a:fillRect/>
          </a:stretch>
        </p:blipFill>
        <p:spPr>
          <a:xfrm>
            <a:off x="10132432" y="5683752"/>
            <a:ext cx="1639428" cy="716255"/>
          </a:xfrm>
          <a:prstGeom prst="rect">
            <a:avLst/>
          </a:prstGeom>
        </p:spPr>
      </p:pic>
    </p:spTree>
    <p:extLst>
      <p:ext uri="{BB962C8B-B14F-4D97-AF65-F5344CB8AC3E}">
        <p14:creationId xmlns:p14="http://schemas.microsoft.com/office/powerpoint/2010/main" val="8002773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73699-D0D5-AC86-FA25-BBFC4A49E063}"/>
              </a:ext>
            </a:extLst>
          </p:cNvPr>
          <p:cNvSpPr>
            <a:spLocks noGrp="1"/>
          </p:cNvSpPr>
          <p:nvPr>
            <p:ph type="title"/>
          </p:nvPr>
        </p:nvSpPr>
        <p:spPr>
          <a:xfrm>
            <a:off x="838200" y="365125"/>
            <a:ext cx="10800806" cy="1325563"/>
          </a:xfrm>
        </p:spPr>
        <p:txBody>
          <a:bodyPr/>
          <a:lstStyle/>
          <a:p>
            <a:r>
              <a:rPr lang="en-US" dirty="0">
                <a:latin typeface="Arial"/>
                <a:cs typeface="Arial"/>
              </a:rPr>
              <a:t>UV index awareness</a:t>
            </a:r>
            <a:endParaRPr lang="en-US" dirty="0"/>
          </a:p>
        </p:txBody>
      </p:sp>
      <p:sp>
        <p:nvSpPr>
          <p:cNvPr id="4" name="Rectangle 3">
            <a:extLst>
              <a:ext uri="{FF2B5EF4-FFF2-40B4-BE49-F238E27FC236}">
                <a16:creationId xmlns:a16="http://schemas.microsoft.com/office/drawing/2014/main" id="{F7D3FA2F-69E3-EC53-9765-3A8DFFA350A7}"/>
              </a:ext>
              <a:ext uri="{C183D7F6-B498-43B3-948B-1728B52AA6E4}">
                <adec:decorative xmlns:adec="http://schemas.microsoft.com/office/drawing/2017/decorative" val="1"/>
              </a:ext>
            </a:extLst>
          </p:cNvPr>
          <p:cNvSpPr/>
          <p:nvPr/>
        </p:nvSpPr>
        <p:spPr>
          <a:xfrm>
            <a:off x="1" y="472965"/>
            <a:ext cx="339634" cy="100899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00A0805F-566B-901C-9E6D-B99BAE31371D}"/>
              </a:ext>
              <a:ext uri="{C183D7F6-B498-43B3-948B-1728B52AA6E4}">
                <adec:decorative xmlns:adec="http://schemas.microsoft.com/office/drawing/2017/decorative" val="1"/>
              </a:ext>
            </a:extLst>
          </p:cNvPr>
          <p:cNvSpPr/>
          <p:nvPr/>
        </p:nvSpPr>
        <p:spPr>
          <a:xfrm>
            <a:off x="430099" y="472965"/>
            <a:ext cx="197069" cy="100899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a:extLst>
              <a:ext uri="{FF2B5EF4-FFF2-40B4-BE49-F238E27FC236}">
                <a16:creationId xmlns:a16="http://schemas.microsoft.com/office/drawing/2014/main" id="{0D075D1D-7D3E-E854-69D6-CDF02CA48317}"/>
              </a:ext>
            </a:extLst>
          </p:cNvPr>
          <p:cNvSpPr>
            <a:spLocks noGrp="1"/>
          </p:cNvSpPr>
          <p:nvPr>
            <p:ph idx="1"/>
          </p:nvPr>
        </p:nvSpPr>
        <p:spPr>
          <a:xfrm>
            <a:off x="838200" y="1957387"/>
            <a:ext cx="8030190" cy="4219575"/>
          </a:xfrm>
        </p:spPr>
        <p:txBody>
          <a:bodyPr vert="horz" lIns="91440" tIns="45720" rIns="91440" bIns="45720" rtlCol="0" anchor="t">
            <a:noAutofit/>
          </a:bodyPr>
          <a:lstStyle/>
          <a:p>
            <a:pPr marL="0" indent="0">
              <a:lnSpc>
                <a:spcPct val="100000"/>
              </a:lnSpc>
              <a:buNone/>
            </a:pPr>
            <a:r>
              <a:rPr lang="en-US" sz="2400" dirty="0">
                <a:latin typeface="Arial"/>
                <a:cs typeface="Arial"/>
              </a:rPr>
              <a:t>We propose downloading the SunSmart app or the SunSmart Widget at our school and:</a:t>
            </a:r>
          </a:p>
          <a:p>
            <a:pPr marL="355600" indent="-355600">
              <a:lnSpc>
                <a:spcPct val="100000"/>
              </a:lnSpc>
            </a:pPr>
            <a:r>
              <a:rPr lang="en-US" sz="2400" dirty="0">
                <a:latin typeface="Arial"/>
                <a:cs typeface="Arial"/>
              </a:rPr>
              <a:t>Including the highest weekly UV in </a:t>
            </a:r>
            <a:r>
              <a:rPr lang="en-US" sz="2400" dirty="0">
                <a:highlight>
                  <a:srgbClr val="C0C0C0"/>
                </a:highlight>
                <a:latin typeface="Arial"/>
                <a:cs typeface="Arial"/>
              </a:rPr>
              <a:t>[insert specific channel such as school news]</a:t>
            </a:r>
            <a:r>
              <a:rPr lang="en-US" sz="2400" dirty="0">
                <a:latin typeface="Arial"/>
                <a:cs typeface="Arial"/>
              </a:rPr>
              <a:t>.</a:t>
            </a:r>
            <a:endParaRPr lang="en-US" dirty="0"/>
          </a:p>
          <a:p>
            <a:pPr marL="355600" indent="-355600">
              <a:lnSpc>
                <a:spcPct val="100000"/>
              </a:lnSpc>
            </a:pPr>
            <a:r>
              <a:rPr lang="en-US" sz="2400" dirty="0">
                <a:latin typeface="Arial"/>
                <a:cs typeface="Arial"/>
              </a:rPr>
              <a:t>Showing the daily UV level on </a:t>
            </a:r>
            <a:r>
              <a:rPr lang="en-US" sz="2400" dirty="0">
                <a:highlight>
                  <a:srgbClr val="C0C0C0"/>
                </a:highlight>
                <a:latin typeface="Arial"/>
                <a:cs typeface="Arial"/>
              </a:rPr>
              <a:t>[insert specific area such as school TV monitor, smartboard, notice board].</a:t>
            </a:r>
            <a:endParaRPr lang="en-US" dirty="0"/>
          </a:p>
          <a:p>
            <a:pPr marL="355600" indent="-355600">
              <a:lnSpc>
                <a:spcPct val="100000"/>
              </a:lnSpc>
            </a:pPr>
            <a:r>
              <a:rPr lang="en-US" sz="2400">
                <a:latin typeface="Arial"/>
                <a:cs typeface="Arial"/>
              </a:rPr>
              <a:t>Displaying</a:t>
            </a:r>
            <a:r>
              <a:rPr lang="en-US" sz="2400" dirty="0">
                <a:latin typeface="Arial"/>
                <a:cs typeface="Arial"/>
              </a:rPr>
              <a:t> the daily UV index in the playground.</a:t>
            </a:r>
            <a:endParaRPr lang="en-US" dirty="0"/>
          </a:p>
          <a:p>
            <a:pPr marL="355600" indent="-355600">
              <a:lnSpc>
                <a:spcPct val="100000"/>
              </a:lnSpc>
            </a:pPr>
            <a:r>
              <a:rPr lang="en-US" sz="2400" dirty="0">
                <a:latin typeface="Arial"/>
                <a:cs typeface="Arial"/>
              </a:rPr>
              <a:t>Considering UV levels when scheduling outdoor events.</a:t>
            </a:r>
          </a:p>
        </p:txBody>
      </p:sp>
      <p:pic>
        <p:nvPicPr>
          <p:cNvPr id="3" name="Picture 2" descr="A screen shot of a phone&#10;&#10;Description automatically generated">
            <a:extLst>
              <a:ext uri="{FF2B5EF4-FFF2-40B4-BE49-F238E27FC236}">
                <a16:creationId xmlns:a16="http://schemas.microsoft.com/office/drawing/2014/main" id="{CDF5AA1D-887F-5786-6804-401A4BDA63CD}"/>
              </a:ext>
            </a:extLst>
          </p:cNvPr>
          <p:cNvPicPr>
            <a:picLocks noChangeAspect="1"/>
          </p:cNvPicPr>
          <p:nvPr/>
        </p:nvPicPr>
        <p:blipFill rotWithShape="1">
          <a:blip r:embed="rId3"/>
          <a:srcRect l="14286" r="12381" b="-337"/>
          <a:stretch/>
        </p:blipFill>
        <p:spPr>
          <a:xfrm>
            <a:off x="8977892" y="75912"/>
            <a:ext cx="3214042" cy="6220710"/>
          </a:xfrm>
          <a:prstGeom prst="rect">
            <a:avLst/>
          </a:prstGeom>
        </p:spPr>
      </p:pic>
    </p:spTree>
    <p:extLst>
      <p:ext uri="{BB962C8B-B14F-4D97-AF65-F5344CB8AC3E}">
        <p14:creationId xmlns:p14="http://schemas.microsoft.com/office/powerpoint/2010/main" val="38121021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73699-D0D5-AC86-FA25-BBFC4A49E063}"/>
              </a:ext>
            </a:extLst>
          </p:cNvPr>
          <p:cNvSpPr>
            <a:spLocks noGrp="1"/>
          </p:cNvSpPr>
          <p:nvPr>
            <p:ph type="title"/>
          </p:nvPr>
        </p:nvSpPr>
        <p:spPr>
          <a:xfrm>
            <a:off x="838200" y="365125"/>
            <a:ext cx="10800806" cy="1325563"/>
          </a:xfrm>
        </p:spPr>
        <p:txBody>
          <a:bodyPr/>
          <a:lstStyle/>
          <a:p>
            <a:r>
              <a:rPr lang="en-US" dirty="0">
                <a:latin typeface="Arial"/>
                <a:cs typeface="Arial"/>
              </a:rPr>
              <a:t>Sun Safe Mufti Day</a:t>
            </a:r>
            <a:endParaRPr lang="en-US" dirty="0"/>
          </a:p>
        </p:txBody>
      </p:sp>
      <p:sp>
        <p:nvSpPr>
          <p:cNvPr id="4" name="Rectangle 3">
            <a:extLst>
              <a:ext uri="{FF2B5EF4-FFF2-40B4-BE49-F238E27FC236}">
                <a16:creationId xmlns:a16="http://schemas.microsoft.com/office/drawing/2014/main" id="{F7D3FA2F-69E3-EC53-9765-3A8DFFA350A7}"/>
              </a:ext>
              <a:ext uri="{C183D7F6-B498-43B3-948B-1728B52AA6E4}">
                <adec:decorative xmlns:adec="http://schemas.microsoft.com/office/drawing/2017/decorative" val="1"/>
              </a:ext>
            </a:extLst>
          </p:cNvPr>
          <p:cNvSpPr/>
          <p:nvPr/>
        </p:nvSpPr>
        <p:spPr>
          <a:xfrm>
            <a:off x="1" y="472965"/>
            <a:ext cx="339634" cy="100899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00A0805F-566B-901C-9E6D-B99BAE31371D}"/>
              </a:ext>
              <a:ext uri="{C183D7F6-B498-43B3-948B-1728B52AA6E4}">
                <adec:decorative xmlns:adec="http://schemas.microsoft.com/office/drawing/2017/decorative" val="1"/>
              </a:ext>
            </a:extLst>
          </p:cNvPr>
          <p:cNvSpPr/>
          <p:nvPr/>
        </p:nvSpPr>
        <p:spPr>
          <a:xfrm>
            <a:off x="430099" y="472965"/>
            <a:ext cx="197069" cy="100899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a:extLst>
              <a:ext uri="{FF2B5EF4-FFF2-40B4-BE49-F238E27FC236}">
                <a16:creationId xmlns:a16="http://schemas.microsoft.com/office/drawing/2014/main" id="{0D075D1D-7D3E-E854-69D6-CDF02CA48317}"/>
              </a:ext>
            </a:extLst>
          </p:cNvPr>
          <p:cNvSpPr>
            <a:spLocks noGrp="1"/>
          </p:cNvSpPr>
          <p:nvPr>
            <p:ph idx="1"/>
          </p:nvPr>
        </p:nvSpPr>
        <p:spPr>
          <a:xfrm>
            <a:off x="838200" y="1957387"/>
            <a:ext cx="6644736" cy="4219575"/>
          </a:xfrm>
        </p:spPr>
        <p:txBody>
          <a:bodyPr vert="horz" lIns="91440" tIns="45720" rIns="91440" bIns="45720" rtlCol="0" anchor="t">
            <a:noAutofit/>
          </a:bodyPr>
          <a:lstStyle/>
          <a:p>
            <a:pPr>
              <a:lnSpc>
                <a:spcPct val="100000"/>
              </a:lnSpc>
            </a:pPr>
            <a:r>
              <a:rPr lang="en-US" sz="2400" dirty="0">
                <a:latin typeface="Arial"/>
                <a:cs typeface="Arial"/>
              </a:rPr>
              <a:t>Wearing clothing that covers as much skin as possible protects us from UV damage.</a:t>
            </a:r>
            <a:endParaRPr lang="en-US" dirty="0"/>
          </a:p>
          <a:p>
            <a:pPr>
              <a:lnSpc>
                <a:spcPct val="100000"/>
              </a:lnSpc>
            </a:pPr>
            <a:r>
              <a:rPr lang="en-US" sz="2400" dirty="0">
                <a:latin typeface="Arial"/>
                <a:cs typeface="Arial"/>
              </a:rPr>
              <a:t>To celebrate mufti day, students will be required to wear UV protective clothing (i.e., collared shirts, elbow or full-length sleeves, longer shorts, skirts or long pants), hats (broad-brimmed, bucket, or legionnaire), and sunglasses (when outside).</a:t>
            </a:r>
            <a:endParaRPr lang="en-US" dirty="0"/>
          </a:p>
        </p:txBody>
      </p:sp>
      <p:pic>
        <p:nvPicPr>
          <p:cNvPr id="3" name="Picture 2" descr="A blue and white shirt with a pocket&#10;&#10;Description automatically generated">
            <a:extLst>
              <a:ext uri="{FF2B5EF4-FFF2-40B4-BE49-F238E27FC236}">
                <a16:creationId xmlns:a16="http://schemas.microsoft.com/office/drawing/2014/main" id="{AF678B9A-9AA7-D104-1AC0-BDFA90F771D2}"/>
              </a:ext>
            </a:extLst>
          </p:cNvPr>
          <p:cNvPicPr>
            <a:picLocks noChangeAspect="1"/>
          </p:cNvPicPr>
          <p:nvPr/>
        </p:nvPicPr>
        <p:blipFill rotWithShape="1">
          <a:blip r:embed="rId3"/>
          <a:srcRect l="11745" t="7338" r="11997" b="22047"/>
          <a:stretch/>
        </p:blipFill>
        <p:spPr>
          <a:xfrm>
            <a:off x="7337715" y="1959744"/>
            <a:ext cx="4309590" cy="3393255"/>
          </a:xfrm>
          <a:prstGeom prst="rect">
            <a:avLst/>
          </a:prstGeom>
        </p:spPr>
      </p:pic>
    </p:spTree>
    <p:extLst>
      <p:ext uri="{BB962C8B-B14F-4D97-AF65-F5344CB8AC3E}">
        <p14:creationId xmlns:p14="http://schemas.microsoft.com/office/powerpoint/2010/main" val="13923906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73699-D0D5-AC86-FA25-BBFC4A49E063}"/>
              </a:ext>
            </a:extLst>
          </p:cNvPr>
          <p:cNvSpPr>
            <a:spLocks noGrp="1"/>
          </p:cNvSpPr>
          <p:nvPr>
            <p:ph type="title"/>
          </p:nvPr>
        </p:nvSpPr>
        <p:spPr>
          <a:xfrm>
            <a:off x="838200" y="365125"/>
            <a:ext cx="10800806" cy="1325563"/>
          </a:xfrm>
        </p:spPr>
        <p:txBody>
          <a:bodyPr/>
          <a:lstStyle/>
          <a:p>
            <a:r>
              <a:rPr lang="en-US" dirty="0">
                <a:latin typeface="Arial"/>
                <a:cs typeface="Arial"/>
              </a:rPr>
              <a:t>Sun Safe Mufti Day</a:t>
            </a:r>
            <a:endParaRPr lang="en-US" dirty="0"/>
          </a:p>
        </p:txBody>
      </p:sp>
      <p:sp>
        <p:nvSpPr>
          <p:cNvPr id="4" name="Rectangle 3">
            <a:extLst>
              <a:ext uri="{FF2B5EF4-FFF2-40B4-BE49-F238E27FC236}">
                <a16:creationId xmlns:a16="http://schemas.microsoft.com/office/drawing/2014/main" id="{F7D3FA2F-69E3-EC53-9765-3A8DFFA350A7}"/>
              </a:ext>
              <a:ext uri="{C183D7F6-B498-43B3-948B-1728B52AA6E4}">
                <adec:decorative xmlns:adec="http://schemas.microsoft.com/office/drawing/2017/decorative" val="1"/>
              </a:ext>
            </a:extLst>
          </p:cNvPr>
          <p:cNvSpPr/>
          <p:nvPr/>
        </p:nvSpPr>
        <p:spPr>
          <a:xfrm>
            <a:off x="1" y="472965"/>
            <a:ext cx="339634" cy="100899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00A0805F-566B-901C-9E6D-B99BAE31371D}"/>
              </a:ext>
              <a:ext uri="{C183D7F6-B498-43B3-948B-1728B52AA6E4}">
                <adec:decorative xmlns:adec="http://schemas.microsoft.com/office/drawing/2017/decorative" val="1"/>
              </a:ext>
            </a:extLst>
          </p:cNvPr>
          <p:cNvSpPr/>
          <p:nvPr/>
        </p:nvSpPr>
        <p:spPr>
          <a:xfrm>
            <a:off x="430099" y="472965"/>
            <a:ext cx="197069" cy="100899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a:extLst>
              <a:ext uri="{FF2B5EF4-FFF2-40B4-BE49-F238E27FC236}">
                <a16:creationId xmlns:a16="http://schemas.microsoft.com/office/drawing/2014/main" id="{0D075D1D-7D3E-E854-69D6-CDF02CA48317}"/>
              </a:ext>
            </a:extLst>
          </p:cNvPr>
          <p:cNvSpPr>
            <a:spLocks noGrp="1"/>
          </p:cNvSpPr>
          <p:nvPr>
            <p:ph idx="1"/>
          </p:nvPr>
        </p:nvSpPr>
        <p:spPr>
          <a:xfrm>
            <a:off x="838200" y="1957387"/>
            <a:ext cx="10524008" cy="4219575"/>
          </a:xfrm>
        </p:spPr>
        <p:txBody>
          <a:bodyPr vert="horz" lIns="91440" tIns="45720" rIns="91440" bIns="45720" rtlCol="0" anchor="t">
            <a:noAutofit/>
          </a:bodyPr>
          <a:lstStyle/>
          <a:p>
            <a:pPr>
              <a:lnSpc>
                <a:spcPct val="100000"/>
              </a:lnSpc>
            </a:pPr>
            <a:r>
              <a:rPr lang="en-US" sz="2400" dirty="0">
                <a:latin typeface="Arial"/>
                <a:cs typeface="Arial"/>
              </a:rPr>
              <a:t>Our proposal is to </a:t>
            </a:r>
            <a:r>
              <a:rPr lang="en-AU" sz="2400" dirty="0">
                <a:latin typeface="Arial"/>
                <a:cs typeface="Arial"/>
              </a:rPr>
              <a:t>organise</a:t>
            </a:r>
            <a:r>
              <a:rPr lang="en-US" sz="2400" dirty="0">
                <a:latin typeface="Arial"/>
                <a:cs typeface="Arial"/>
              </a:rPr>
              <a:t> a Sun Safe Mufti Day on </a:t>
            </a:r>
            <a:r>
              <a:rPr lang="en-US" sz="2400" dirty="0">
                <a:highlight>
                  <a:srgbClr val="C0C0C0"/>
                </a:highlight>
                <a:latin typeface="Arial"/>
                <a:cs typeface="Arial"/>
              </a:rPr>
              <a:t>[insert specific date for the event and other details such as theme, activities, prizes, etc.],</a:t>
            </a:r>
            <a:r>
              <a:rPr lang="en-US" sz="2400">
                <a:latin typeface="Arial"/>
                <a:cs typeface="Arial"/>
              </a:rPr>
              <a:t> to </a:t>
            </a:r>
            <a:r>
              <a:rPr lang="en-US" sz="2400" dirty="0">
                <a:highlight>
                  <a:srgbClr val="C0C0C0"/>
                </a:highlight>
                <a:latin typeface="Arial"/>
                <a:cs typeface="Arial"/>
              </a:rPr>
              <a:t>[</a:t>
            </a:r>
            <a:r>
              <a:rPr lang="en-US" sz="2400">
                <a:highlight>
                  <a:srgbClr val="C0C0C0"/>
                </a:highlight>
                <a:latin typeface="Arial"/>
                <a:cs typeface="Arial"/>
              </a:rPr>
              <a:t>insert </a:t>
            </a:r>
            <a:r>
              <a:rPr lang="en-US" sz="2400" dirty="0">
                <a:highlight>
                  <a:srgbClr val="C0C0C0"/>
                </a:highlight>
                <a:latin typeface="Arial"/>
                <a:cs typeface="Arial"/>
              </a:rPr>
              <a:t>purpose of mufti day e.g. educate students about choosing sun safe clothing</a:t>
            </a:r>
            <a:r>
              <a:rPr lang="en-US" sz="2400">
                <a:highlight>
                  <a:srgbClr val="C0C0C0"/>
                </a:highlight>
                <a:latin typeface="Arial"/>
                <a:cs typeface="Arial"/>
              </a:rPr>
              <a:t>].</a:t>
            </a:r>
            <a:endParaRPr lang="en-US" sz="2400" dirty="0">
              <a:latin typeface="Arial"/>
              <a:cs typeface="Arial"/>
            </a:endParaRPr>
          </a:p>
          <a:p>
            <a:pPr marL="0" indent="0">
              <a:lnSpc>
                <a:spcPct val="100000"/>
              </a:lnSpc>
              <a:buNone/>
            </a:pPr>
            <a:endParaRPr lang="en-US" sz="2400" dirty="0"/>
          </a:p>
          <a:p>
            <a:pPr>
              <a:lnSpc>
                <a:spcPct val="100000"/>
              </a:lnSpc>
            </a:pPr>
            <a:endParaRPr lang="en-US" sz="2400" dirty="0">
              <a:latin typeface="Arial"/>
              <a:cs typeface="Arial"/>
            </a:endParaRPr>
          </a:p>
        </p:txBody>
      </p:sp>
      <p:pic>
        <p:nvPicPr>
          <p:cNvPr id="3" name="Picture 2" descr="Colorful confetti and streamers falling&#10;&#10;Description automatically generated">
            <a:extLst>
              <a:ext uri="{FF2B5EF4-FFF2-40B4-BE49-F238E27FC236}">
                <a16:creationId xmlns:a16="http://schemas.microsoft.com/office/drawing/2014/main" id="{263A1472-B924-4AC7-144B-89EE76793402}"/>
              </a:ext>
            </a:extLst>
          </p:cNvPr>
          <p:cNvPicPr>
            <a:picLocks noChangeAspect="1"/>
          </p:cNvPicPr>
          <p:nvPr/>
        </p:nvPicPr>
        <p:blipFill rotWithShape="1">
          <a:blip r:embed="rId3"/>
          <a:srcRect r="-1133" b="32323"/>
          <a:stretch/>
        </p:blipFill>
        <p:spPr>
          <a:xfrm>
            <a:off x="8960756" y="0"/>
            <a:ext cx="3234320" cy="1856504"/>
          </a:xfrm>
          <a:prstGeom prst="rect">
            <a:avLst/>
          </a:prstGeom>
        </p:spPr>
      </p:pic>
      <p:pic>
        <p:nvPicPr>
          <p:cNvPr id="10" name="Picture 9" descr="Woman wearing coat, round sunglasses, and black hat">
            <a:extLst>
              <a:ext uri="{FF2B5EF4-FFF2-40B4-BE49-F238E27FC236}">
                <a16:creationId xmlns:a16="http://schemas.microsoft.com/office/drawing/2014/main" id="{A8BDD7A6-F376-411C-F032-7217984B3271}"/>
              </a:ext>
            </a:extLst>
          </p:cNvPr>
          <p:cNvPicPr>
            <a:picLocks noChangeAspect="1"/>
          </p:cNvPicPr>
          <p:nvPr/>
        </p:nvPicPr>
        <p:blipFill rotWithShape="1">
          <a:blip r:embed="rId4"/>
          <a:srcRect l="8477" t="-322" r="9483" b="225"/>
          <a:stretch/>
        </p:blipFill>
        <p:spPr>
          <a:xfrm>
            <a:off x="4207452" y="3336587"/>
            <a:ext cx="3777096" cy="2941258"/>
          </a:xfrm>
          <a:prstGeom prst="rect">
            <a:avLst/>
          </a:prstGeom>
        </p:spPr>
      </p:pic>
    </p:spTree>
    <p:extLst>
      <p:ext uri="{BB962C8B-B14F-4D97-AF65-F5344CB8AC3E}">
        <p14:creationId xmlns:p14="http://schemas.microsoft.com/office/powerpoint/2010/main" val="20464511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73699-D0D5-AC86-FA25-BBFC4A49E063}"/>
              </a:ext>
            </a:extLst>
          </p:cNvPr>
          <p:cNvSpPr>
            <a:spLocks noGrp="1"/>
          </p:cNvSpPr>
          <p:nvPr>
            <p:ph type="title"/>
          </p:nvPr>
        </p:nvSpPr>
        <p:spPr>
          <a:xfrm>
            <a:off x="838200" y="365125"/>
            <a:ext cx="10800806" cy="1325563"/>
          </a:xfrm>
        </p:spPr>
        <p:txBody>
          <a:bodyPr/>
          <a:lstStyle/>
          <a:p>
            <a:r>
              <a:rPr lang="en-US" dirty="0">
                <a:latin typeface="Arial"/>
                <a:cs typeface="Arial"/>
              </a:rPr>
              <a:t>Sun Safe Comms Campaign</a:t>
            </a:r>
            <a:endParaRPr lang="en-US" dirty="0"/>
          </a:p>
        </p:txBody>
      </p:sp>
      <p:sp>
        <p:nvSpPr>
          <p:cNvPr id="4" name="Rectangle 3">
            <a:extLst>
              <a:ext uri="{FF2B5EF4-FFF2-40B4-BE49-F238E27FC236}">
                <a16:creationId xmlns:a16="http://schemas.microsoft.com/office/drawing/2014/main" id="{F7D3FA2F-69E3-EC53-9765-3A8DFFA350A7}"/>
              </a:ext>
              <a:ext uri="{C183D7F6-B498-43B3-948B-1728B52AA6E4}">
                <adec:decorative xmlns:adec="http://schemas.microsoft.com/office/drawing/2017/decorative" val="1"/>
              </a:ext>
            </a:extLst>
          </p:cNvPr>
          <p:cNvSpPr/>
          <p:nvPr/>
        </p:nvSpPr>
        <p:spPr>
          <a:xfrm>
            <a:off x="1" y="472965"/>
            <a:ext cx="339634" cy="100899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00A0805F-566B-901C-9E6D-B99BAE31371D}"/>
              </a:ext>
              <a:ext uri="{C183D7F6-B498-43B3-948B-1728B52AA6E4}">
                <adec:decorative xmlns:adec="http://schemas.microsoft.com/office/drawing/2017/decorative" val="1"/>
              </a:ext>
            </a:extLst>
          </p:cNvPr>
          <p:cNvSpPr/>
          <p:nvPr/>
        </p:nvSpPr>
        <p:spPr>
          <a:xfrm>
            <a:off x="430099" y="472965"/>
            <a:ext cx="197069" cy="100899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a:extLst>
              <a:ext uri="{FF2B5EF4-FFF2-40B4-BE49-F238E27FC236}">
                <a16:creationId xmlns:a16="http://schemas.microsoft.com/office/drawing/2014/main" id="{0D075D1D-7D3E-E854-69D6-CDF02CA48317}"/>
              </a:ext>
            </a:extLst>
          </p:cNvPr>
          <p:cNvSpPr>
            <a:spLocks noGrp="1"/>
          </p:cNvSpPr>
          <p:nvPr>
            <p:ph idx="1"/>
          </p:nvPr>
        </p:nvSpPr>
        <p:spPr>
          <a:xfrm>
            <a:off x="838200" y="1957387"/>
            <a:ext cx="10524008" cy="4219575"/>
          </a:xfrm>
        </p:spPr>
        <p:txBody>
          <a:bodyPr vert="horz" lIns="91440" tIns="45720" rIns="91440" bIns="45720" rtlCol="0" anchor="t">
            <a:noAutofit/>
          </a:bodyPr>
          <a:lstStyle/>
          <a:p>
            <a:pPr marL="355600" indent="-355600">
              <a:lnSpc>
                <a:spcPct val="100000"/>
              </a:lnSpc>
            </a:pPr>
            <a:r>
              <a:rPr lang="en-US" sz="2400" dirty="0">
                <a:latin typeface="Arial"/>
                <a:cs typeface="Arial"/>
              </a:rPr>
              <a:t>Childhood and adolescence are critical periods for practicing sun safety</a:t>
            </a:r>
            <a:r>
              <a:rPr lang="en-US" sz="2400">
                <a:latin typeface="Arial"/>
                <a:cs typeface="Arial"/>
              </a:rPr>
              <a:t>.</a:t>
            </a:r>
            <a:endParaRPr lang="en-US" sz="2400" dirty="0">
              <a:latin typeface="Arial"/>
              <a:cs typeface="Arial"/>
            </a:endParaRPr>
          </a:p>
          <a:p>
            <a:pPr marL="355600" indent="-355600">
              <a:lnSpc>
                <a:spcPct val="100000"/>
              </a:lnSpc>
            </a:pPr>
            <a:r>
              <a:rPr lang="en-US" sz="2400" dirty="0">
                <a:latin typeface="Arial"/>
                <a:cs typeface="Arial"/>
              </a:rPr>
              <a:t>Staff and students need to better understand the harmful effects of UV radiation and protective measures for sun safety.</a:t>
            </a:r>
          </a:p>
          <a:p>
            <a:pPr marL="355600" indent="-355600">
              <a:lnSpc>
                <a:spcPct val="100000"/>
              </a:lnSpc>
            </a:pPr>
            <a:endParaRPr lang="en-US" sz="2400" dirty="0"/>
          </a:p>
        </p:txBody>
      </p:sp>
      <p:pic>
        <p:nvPicPr>
          <p:cNvPr id="3" name="Picture 2" descr="A group of people and sun&#10;&#10;Description automatically generated">
            <a:extLst>
              <a:ext uri="{FF2B5EF4-FFF2-40B4-BE49-F238E27FC236}">
                <a16:creationId xmlns:a16="http://schemas.microsoft.com/office/drawing/2014/main" id="{6160456C-C22A-7C72-22B6-D54160313188}"/>
              </a:ext>
            </a:extLst>
          </p:cNvPr>
          <p:cNvPicPr>
            <a:picLocks noChangeAspect="1"/>
          </p:cNvPicPr>
          <p:nvPr/>
        </p:nvPicPr>
        <p:blipFill rotWithShape="1">
          <a:blip r:embed="rId3"/>
          <a:srcRect l="5882" t="-420" b="420"/>
          <a:stretch/>
        </p:blipFill>
        <p:spPr>
          <a:xfrm>
            <a:off x="3962713" y="3429000"/>
            <a:ext cx="4551779" cy="2706856"/>
          </a:xfrm>
          <a:prstGeom prst="rect">
            <a:avLst/>
          </a:prstGeom>
          <a:ln>
            <a:noFill/>
          </a:ln>
        </p:spPr>
      </p:pic>
    </p:spTree>
    <p:extLst>
      <p:ext uri="{BB962C8B-B14F-4D97-AF65-F5344CB8AC3E}">
        <p14:creationId xmlns:p14="http://schemas.microsoft.com/office/powerpoint/2010/main" val="18904866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73699-D0D5-AC86-FA25-BBFC4A49E063}"/>
              </a:ext>
            </a:extLst>
          </p:cNvPr>
          <p:cNvSpPr>
            <a:spLocks noGrp="1"/>
          </p:cNvSpPr>
          <p:nvPr>
            <p:ph type="title"/>
          </p:nvPr>
        </p:nvSpPr>
        <p:spPr>
          <a:xfrm>
            <a:off x="838200" y="365125"/>
            <a:ext cx="10800806" cy="1325563"/>
          </a:xfrm>
        </p:spPr>
        <p:txBody>
          <a:bodyPr/>
          <a:lstStyle/>
          <a:p>
            <a:r>
              <a:rPr lang="en-US" dirty="0">
                <a:latin typeface="Arial"/>
                <a:cs typeface="Arial"/>
              </a:rPr>
              <a:t>Sun Safe Comms Campaign</a:t>
            </a:r>
            <a:endParaRPr lang="en-US" dirty="0"/>
          </a:p>
        </p:txBody>
      </p:sp>
      <p:sp>
        <p:nvSpPr>
          <p:cNvPr id="4" name="Rectangle 3">
            <a:extLst>
              <a:ext uri="{FF2B5EF4-FFF2-40B4-BE49-F238E27FC236}">
                <a16:creationId xmlns:a16="http://schemas.microsoft.com/office/drawing/2014/main" id="{F7D3FA2F-69E3-EC53-9765-3A8DFFA350A7}"/>
              </a:ext>
              <a:ext uri="{C183D7F6-B498-43B3-948B-1728B52AA6E4}">
                <adec:decorative xmlns:adec="http://schemas.microsoft.com/office/drawing/2017/decorative" val="1"/>
              </a:ext>
            </a:extLst>
          </p:cNvPr>
          <p:cNvSpPr/>
          <p:nvPr/>
        </p:nvSpPr>
        <p:spPr>
          <a:xfrm>
            <a:off x="1" y="472965"/>
            <a:ext cx="339634" cy="100899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00A0805F-566B-901C-9E6D-B99BAE31371D}"/>
              </a:ext>
              <a:ext uri="{C183D7F6-B498-43B3-948B-1728B52AA6E4}">
                <adec:decorative xmlns:adec="http://schemas.microsoft.com/office/drawing/2017/decorative" val="1"/>
              </a:ext>
            </a:extLst>
          </p:cNvPr>
          <p:cNvSpPr/>
          <p:nvPr/>
        </p:nvSpPr>
        <p:spPr>
          <a:xfrm>
            <a:off x="430099" y="472965"/>
            <a:ext cx="197069" cy="100899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a:extLst>
              <a:ext uri="{FF2B5EF4-FFF2-40B4-BE49-F238E27FC236}">
                <a16:creationId xmlns:a16="http://schemas.microsoft.com/office/drawing/2014/main" id="{0D075D1D-7D3E-E854-69D6-CDF02CA48317}"/>
              </a:ext>
            </a:extLst>
          </p:cNvPr>
          <p:cNvSpPr>
            <a:spLocks noGrp="1"/>
          </p:cNvSpPr>
          <p:nvPr>
            <p:ph idx="1"/>
          </p:nvPr>
        </p:nvSpPr>
        <p:spPr>
          <a:xfrm>
            <a:off x="838200" y="1957387"/>
            <a:ext cx="7690337" cy="4205198"/>
          </a:xfrm>
          <a:ln>
            <a:noFill/>
          </a:ln>
        </p:spPr>
        <p:txBody>
          <a:bodyPr vert="horz" lIns="91440" tIns="45720" rIns="91440" bIns="45720" rtlCol="0" anchor="t">
            <a:noAutofit/>
          </a:bodyPr>
          <a:lstStyle/>
          <a:p>
            <a:pPr marL="355600" indent="-355600">
              <a:lnSpc>
                <a:spcPct val="100000"/>
              </a:lnSpc>
            </a:pPr>
            <a:r>
              <a:rPr lang="en-US" sz="2400" dirty="0">
                <a:latin typeface="Arial"/>
                <a:cs typeface="Arial"/>
              </a:rPr>
              <a:t>Our proposal is to create promotional material </a:t>
            </a:r>
            <a:r>
              <a:rPr lang="en-US" sz="2400" dirty="0">
                <a:highlight>
                  <a:srgbClr val="C0C0C0"/>
                </a:highlight>
                <a:latin typeface="Arial"/>
                <a:cs typeface="Arial"/>
              </a:rPr>
              <a:t>[insert your example ideas such as posters, flyers, photos, videos, newsletter inserts, social tiles]</a:t>
            </a:r>
            <a:r>
              <a:rPr lang="en-US" sz="2400" dirty="0">
                <a:latin typeface="Arial"/>
                <a:cs typeface="Arial"/>
              </a:rPr>
              <a:t> and use </a:t>
            </a:r>
            <a:r>
              <a:rPr lang="en-US" sz="2400" dirty="0">
                <a:highlight>
                  <a:srgbClr val="C0C0C0"/>
                </a:highlight>
                <a:latin typeface="Arial"/>
                <a:cs typeface="Arial"/>
              </a:rPr>
              <a:t>[insert the school's media channels such as their social media, newsletters, parent and school communication platforms]</a:t>
            </a:r>
            <a:r>
              <a:rPr lang="en-US" sz="2400" dirty="0">
                <a:latin typeface="Arial"/>
                <a:cs typeface="Arial"/>
              </a:rPr>
              <a:t> to disseminate sun safety messaging.</a:t>
            </a:r>
          </a:p>
        </p:txBody>
      </p:sp>
      <p:pic>
        <p:nvPicPr>
          <p:cNvPr id="3" name="Picture 2" descr="A yellow rectangular sign with black text&#10;&#10;Description automatically generated">
            <a:extLst>
              <a:ext uri="{FF2B5EF4-FFF2-40B4-BE49-F238E27FC236}">
                <a16:creationId xmlns:a16="http://schemas.microsoft.com/office/drawing/2014/main" id="{0BF9D362-C0EE-DB9C-0E33-F4ABF628F196}"/>
              </a:ext>
            </a:extLst>
          </p:cNvPr>
          <p:cNvPicPr>
            <a:picLocks noChangeAspect="1"/>
          </p:cNvPicPr>
          <p:nvPr/>
        </p:nvPicPr>
        <p:blipFill>
          <a:blip r:embed="rId3"/>
          <a:stretch>
            <a:fillRect/>
          </a:stretch>
        </p:blipFill>
        <p:spPr>
          <a:xfrm>
            <a:off x="8830337" y="369711"/>
            <a:ext cx="3134722" cy="5794508"/>
          </a:xfrm>
          <a:prstGeom prst="rect">
            <a:avLst/>
          </a:prstGeom>
        </p:spPr>
      </p:pic>
      <p:pic>
        <p:nvPicPr>
          <p:cNvPr id="8" name="Picture 7" descr="Yellow sticky note hashtag">
            <a:extLst>
              <a:ext uri="{FF2B5EF4-FFF2-40B4-BE49-F238E27FC236}">
                <a16:creationId xmlns:a16="http://schemas.microsoft.com/office/drawing/2014/main" id="{20C193D1-5481-5582-E4DC-3398BC108BC3}"/>
              </a:ext>
            </a:extLst>
          </p:cNvPr>
          <p:cNvPicPr>
            <a:picLocks noChangeAspect="1"/>
          </p:cNvPicPr>
          <p:nvPr/>
        </p:nvPicPr>
        <p:blipFill rotWithShape="1">
          <a:blip r:embed="rId4"/>
          <a:srcRect l="15517" t="31254" r="57759" b="29462"/>
          <a:stretch/>
        </p:blipFill>
        <p:spPr>
          <a:xfrm>
            <a:off x="3888505" y="4757671"/>
            <a:ext cx="1445954" cy="1406548"/>
          </a:xfrm>
          <a:prstGeom prst="rect">
            <a:avLst/>
          </a:prstGeom>
        </p:spPr>
      </p:pic>
    </p:spTree>
    <p:extLst>
      <p:ext uri="{BB962C8B-B14F-4D97-AF65-F5344CB8AC3E}">
        <p14:creationId xmlns:p14="http://schemas.microsoft.com/office/powerpoint/2010/main" val="4331028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73699-D0D5-AC86-FA25-BBFC4A49E063}"/>
              </a:ext>
            </a:extLst>
          </p:cNvPr>
          <p:cNvSpPr>
            <a:spLocks noGrp="1"/>
          </p:cNvSpPr>
          <p:nvPr>
            <p:ph type="title"/>
          </p:nvPr>
        </p:nvSpPr>
        <p:spPr>
          <a:xfrm>
            <a:off x="838200" y="365125"/>
            <a:ext cx="10800806" cy="1325563"/>
          </a:xfrm>
        </p:spPr>
        <p:txBody>
          <a:bodyPr/>
          <a:lstStyle/>
          <a:p>
            <a:r>
              <a:rPr lang="en-US" dirty="0">
                <a:latin typeface="Arial"/>
                <a:cs typeface="Arial"/>
              </a:rPr>
              <a:t>Duty of Care</a:t>
            </a:r>
          </a:p>
        </p:txBody>
      </p:sp>
      <p:sp>
        <p:nvSpPr>
          <p:cNvPr id="4" name="Rectangle 3">
            <a:extLst>
              <a:ext uri="{FF2B5EF4-FFF2-40B4-BE49-F238E27FC236}">
                <a16:creationId xmlns:a16="http://schemas.microsoft.com/office/drawing/2014/main" id="{F7D3FA2F-69E3-EC53-9765-3A8DFFA350A7}"/>
              </a:ext>
              <a:ext uri="{C183D7F6-B498-43B3-948B-1728B52AA6E4}">
                <adec:decorative xmlns:adec="http://schemas.microsoft.com/office/drawing/2017/decorative" val="1"/>
              </a:ext>
            </a:extLst>
          </p:cNvPr>
          <p:cNvSpPr/>
          <p:nvPr/>
        </p:nvSpPr>
        <p:spPr>
          <a:xfrm>
            <a:off x="1" y="472965"/>
            <a:ext cx="339634" cy="100899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00A0805F-566B-901C-9E6D-B99BAE31371D}"/>
              </a:ext>
              <a:ext uri="{C183D7F6-B498-43B3-948B-1728B52AA6E4}">
                <adec:decorative xmlns:adec="http://schemas.microsoft.com/office/drawing/2017/decorative" val="1"/>
              </a:ext>
            </a:extLst>
          </p:cNvPr>
          <p:cNvSpPr/>
          <p:nvPr/>
        </p:nvSpPr>
        <p:spPr>
          <a:xfrm>
            <a:off x="430099" y="472965"/>
            <a:ext cx="197069" cy="100899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Children with solid fill">
            <a:extLst>
              <a:ext uri="{FF2B5EF4-FFF2-40B4-BE49-F238E27FC236}">
                <a16:creationId xmlns:a16="http://schemas.microsoft.com/office/drawing/2014/main" id="{6CC791CB-4F94-8450-F68D-6944DA2476C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018063" y="4274434"/>
            <a:ext cx="2160209" cy="2136019"/>
          </a:xfrm>
          <a:prstGeom prst="rect">
            <a:avLst/>
          </a:prstGeom>
        </p:spPr>
      </p:pic>
      <p:sp>
        <p:nvSpPr>
          <p:cNvPr id="8" name="Content Placeholder 5">
            <a:extLst>
              <a:ext uri="{FF2B5EF4-FFF2-40B4-BE49-F238E27FC236}">
                <a16:creationId xmlns:a16="http://schemas.microsoft.com/office/drawing/2014/main" id="{F758F55C-9C1E-ECC9-98FA-5F8720BBB8C0}"/>
              </a:ext>
            </a:extLst>
          </p:cNvPr>
          <p:cNvSpPr txBox="1">
            <a:spLocks/>
          </p:cNvSpPr>
          <p:nvPr/>
        </p:nvSpPr>
        <p:spPr>
          <a:xfrm>
            <a:off x="831765" y="1952549"/>
            <a:ext cx="10818174" cy="4219575"/>
          </a:xfrm>
          <a:prstGeom prst="rect">
            <a:avLst/>
          </a:prstGeom>
          <a:ln>
            <a:noFill/>
          </a:ln>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2400" b="1" dirty="0">
                <a:latin typeface="Arial"/>
                <a:cs typeface="Arial"/>
              </a:rPr>
              <a:t>Invest in us: </a:t>
            </a:r>
            <a:r>
              <a:rPr lang="en-US" sz="2400" dirty="0">
                <a:latin typeface="Arial"/>
                <a:cs typeface="Arial"/>
              </a:rPr>
              <a:t>Protect us from harm during these critical years! School interventions have been proven by studies to be both effective and cost‐effective to prevent skin cancer.</a:t>
            </a:r>
            <a:endParaRPr lang="en-US" dirty="0"/>
          </a:p>
          <a:p>
            <a:pPr>
              <a:lnSpc>
                <a:spcPct val="100000"/>
              </a:lnSpc>
            </a:pPr>
            <a:r>
              <a:rPr lang="en-US" sz="2400" b="1" dirty="0">
                <a:latin typeface="Arial"/>
                <a:cs typeface="Arial"/>
              </a:rPr>
              <a:t>United Nations Convention on the Rights of the Child: "</a:t>
            </a:r>
            <a:r>
              <a:rPr lang="en-US" sz="2400" dirty="0">
                <a:latin typeface="Arial"/>
                <a:cs typeface="Arial"/>
              </a:rPr>
              <a:t>Children have the right to enjoy the highest attainable standard of health and to a safe environment."</a:t>
            </a:r>
            <a:endParaRPr lang="en-US" dirty="0"/>
          </a:p>
        </p:txBody>
      </p:sp>
    </p:spTree>
    <p:extLst>
      <p:ext uri="{BB962C8B-B14F-4D97-AF65-F5344CB8AC3E}">
        <p14:creationId xmlns:p14="http://schemas.microsoft.com/office/powerpoint/2010/main" val="13629841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73699-D0D5-AC86-FA25-BBFC4A49E063}"/>
              </a:ext>
            </a:extLst>
          </p:cNvPr>
          <p:cNvSpPr>
            <a:spLocks noGrp="1"/>
          </p:cNvSpPr>
          <p:nvPr>
            <p:ph type="title"/>
          </p:nvPr>
        </p:nvSpPr>
        <p:spPr>
          <a:xfrm>
            <a:off x="838200" y="365125"/>
            <a:ext cx="10800806" cy="1325563"/>
          </a:xfrm>
        </p:spPr>
        <p:txBody>
          <a:bodyPr/>
          <a:lstStyle/>
          <a:p>
            <a:r>
              <a:rPr lang="en-US" dirty="0">
                <a:latin typeface="Arial"/>
                <a:cs typeface="Arial"/>
              </a:rPr>
              <a:t>Thank you!</a:t>
            </a:r>
            <a:endParaRPr lang="en-US" dirty="0"/>
          </a:p>
        </p:txBody>
      </p:sp>
      <p:sp>
        <p:nvSpPr>
          <p:cNvPr id="4" name="Rectangle 3">
            <a:extLst>
              <a:ext uri="{FF2B5EF4-FFF2-40B4-BE49-F238E27FC236}">
                <a16:creationId xmlns:a16="http://schemas.microsoft.com/office/drawing/2014/main" id="{F7D3FA2F-69E3-EC53-9765-3A8DFFA350A7}"/>
              </a:ext>
              <a:ext uri="{C183D7F6-B498-43B3-948B-1728B52AA6E4}">
                <adec:decorative xmlns:adec="http://schemas.microsoft.com/office/drawing/2017/decorative" val="1"/>
              </a:ext>
            </a:extLst>
          </p:cNvPr>
          <p:cNvSpPr/>
          <p:nvPr/>
        </p:nvSpPr>
        <p:spPr>
          <a:xfrm>
            <a:off x="1" y="472965"/>
            <a:ext cx="339634" cy="100899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00A0805F-566B-901C-9E6D-B99BAE31371D}"/>
              </a:ext>
              <a:ext uri="{C183D7F6-B498-43B3-948B-1728B52AA6E4}">
                <adec:decorative xmlns:adec="http://schemas.microsoft.com/office/drawing/2017/decorative" val="1"/>
              </a:ext>
            </a:extLst>
          </p:cNvPr>
          <p:cNvSpPr/>
          <p:nvPr/>
        </p:nvSpPr>
        <p:spPr>
          <a:xfrm>
            <a:off x="430099" y="472965"/>
            <a:ext cx="197069" cy="100899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a:extLst>
              <a:ext uri="{FF2B5EF4-FFF2-40B4-BE49-F238E27FC236}">
                <a16:creationId xmlns:a16="http://schemas.microsoft.com/office/drawing/2014/main" id="{0D075D1D-7D3E-E854-69D6-CDF02CA48317}"/>
              </a:ext>
            </a:extLst>
          </p:cNvPr>
          <p:cNvSpPr>
            <a:spLocks noGrp="1"/>
          </p:cNvSpPr>
          <p:nvPr>
            <p:ph idx="1"/>
          </p:nvPr>
        </p:nvSpPr>
        <p:spPr>
          <a:xfrm>
            <a:off x="838200" y="1957387"/>
            <a:ext cx="10524008" cy="4219575"/>
          </a:xfrm>
        </p:spPr>
        <p:txBody>
          <a:bodyPr vert="horz" lIns="91440" tIns="45720" rIns="91440" bIns="45720" rtlCol="0" anchor="t">
            <a:noAutofit/>
          </a:bodyPr>
          <a:lstStyle/>
          <a:p>
            <a:pPr marL="0" indent="0" algn="ctr">
              <a:lnSpc>
                <a:spcPct val="100000"/>
              </a:lnSpc>
              <a:buNone/>
            </a:pPr>
            <a:r>
              <a:rPr lang="en-US" sz="4000" dirty="0">
                <a:latin typeface="Arial"/>
                <a:cs typeface="Arial"/>
              </a:rPr>
              <a:t>Questions?</a:t>
            </a:r>
            <a:endParaRPr lang="en-US" sz="4000"/>
          </a:p>
        </p:txBody>
      </p:sp>
      <p:pic>
        <p:nvPicPr>
          <p:cNvPr id="3" name="Picture 2" descr="Classroom of students raising their hands in front of a teacher">
            <a:extLst>
              <a:ext uri="{FF2B5EF4-FFF2-40B4-BE49-F238E27FC236}">
                <a16:creationId xmlns:a16="http://schemas.microsoft.com/office/drawing/2014/main" id="{77B097F4-BC2A-0184-CC50-4A0E213A6A89}"/>
              </a:ext>
            </a:extLst>
          </p:cNvPr>
          <p:cNvPicPr>
            <a:picLocks noChangeAspect="1"/>
          </p:cNvPicPr>
          <p:nvPr/>
        </p:nvPicPr>
        <p:blipFill>
          <a:blip r:embed="rId3"/>
          <a:stretch>
            <a:fillRect/>
          </a:stretch>
        </p:blipFill>
        <p:spPr>
          <a:xfrm>
            <a:off x="4061502" y="2970485"/>
            <a:ext cx="4068996" cy="2756340"/>
          </a:xfrm>
          <a:prstGeom prst="rect">
            <a:avLst/>
          </a:prstGeom>
        </p:spPr>
      </p:pic>
    </p:spTree>
    <p:extLst>
      <p:ext uri="{BB962C8B-B14F-4D97-AF65-F5344CB8AC3E}">
        <p14:creationId xmlns:p14="http://schemas.microsoft.com/office/powerpoint/2010/main" val="13032230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73699-D0D5-AC86-FA25-BBFC4A49E063}"/>
              </a:ext>
            </a:extLst>
          </p:cNvPr>
          <p:cNvSpPr>
            <a:spLocks noGrp="1"/>
          </p:cNvSpPr>
          <p:nvPr>
            <p:ph type="title"/>
          </p:nvPr>
        </p:nvSpPr>
        <p:spPr>
          <a:xfrm>
            <a:off x="838200" y="365125"/>
            <a:ext cx="10800806" cy="1325563"/>
          </a:xfrm>
        </p:spPr>
        <p:txBody>
          <a:bodyPr/>
          <a:lstStyle/>
          <a:p>
            <a:r>
              <a:rPr lang="en-US" dirty="0">
                <a:latin typeface="Arial"/>
                <a:cs typeface="Arial"/>
              </a:rPr>
              <a:t>Did you know?</a:t>
            </a:r>
            <a:endParaRPr lang="en-US" dirty="0"/>
          </a:p>
        </p:txBody>
      </p:sp>
      <p:sp>
        <p:nvSpPr>
          <p:cNvPr id="4" name="Rectangle 3">
            <a:extLst>
              <a:ext uri="{FF2B5EF4-FFF2-40B4-BE49-F238E27FC236}">
                <a16:creationId xmlns:a16="http://schemas.microsoft.com/office/drawing/2014/main" id="{F7D3FA2F-69E3-EC53-9765-3A8DFFA350A7}"/>
              </a:ext>
              <a:ext uri="{C183D7F6-B498-43B3-948B-1728B52AA6E4}">
                <adec:decorative xmlns:adec="http://schemas.microsoft.com/office/drawing/2017/decorative" val="1"/>
              </a:ext>
            </a:extLst>
          </p:cNvPr>
          <p:cNvSpPr/>
          <p:nvPr/>
        </p:nvSpPr>
        <p:spPr>
          <a:xfrm>
            <a:off x="1" y="472965"/>
            <a:ext cx="339634" cy="100899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00A0805F-566B-901C-9E6D-B99BAE31371D}"/>
              </a:ext>
              <a:ext uri="{C183D7F6-B498-43B3-948B-1728B52AA6E4}">
                <adec:decorative xmlns:adec="http://schemas.microsoft.com/office/drawing/2017/decorative" val="1"/>
              </a:ext>
            </a:extLst>
          </p:cNvPr>
          <p:cNvSpPr/>
          <p:nvPr/>
        </p:nvSpPr>
        <p:spPr>
          <a:xfrm>
            <a:off x="430099" y="472965"/>
            <a:ext cx="197069" cy="100899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a:extLst>
              <a:ext uri="{FF2B5EF4-FFF2-40B4-BE49-F238E27FC236}">
                <a16:creationId xmlns:a16="http://schemas.microsoft.com/office/drawing/2014/main" id="{0D075D1D-7D3E-E854-69D6-CDF02CA48317}"/>
              </a:ext>
            </a:extLst>
          </p:cNvPr>
          <p:cNvSpPr>
            <a:spLocks noGrp="1"/>
          </p:cNvSpPr>
          <p:nvPr>
            <p:ph idx="1"/>
          </p:nvPr>
        </p:nvSpPr>
        <p:spPr>
          <a:xfrm>
            <a:off x="967596" y="1717105"/>
            <a:ext cx="7755092" cy="4219575"/>
          </a:xfrm>
        </p:spPr>
        <p:txBody>
          <a:bodyPr vert="horz" lIns="91440" tIns="45720" rIns="91440" bIns="45720" rtlCol="0" anchor="t">
            <a:noAutofit/>
          </a:bodyPr>
          <a:lstStyle/>
          <a:p>
            <a:pPr marL="355600" indent="-355600">
              <a:lnSpc>
                <a:spcPct val="100000"/>
              </a:lnSpc>
            </a:pPr>
            <a:r>
              <a:rPr lang="en-US" sz="2400" dirty="0">
                <a:latin typeface="Arial"/>
                <a:cs typeface="Arial"/>
              </a:rPr>
              <a:t>Australia has the highest rate of skin cancer in the world.</a:t>
            </a:r>
            <a:r>
              <a:rPr lang="en-US" sz="2400">
                <a:latin typeface="Arial"/>
                <a:cs typeface="Arial"/>
              </a:rPr>
              <a:t> </a:t>
            </a:r>
            <a:r>
              <a:rPr lang="en-US" sz="2400" baseline="30000">
                <a:latin typeface="Arial"/>
                <a:cs typeface="Arial"/>
              </a:rPr>
              <a:t>[1]</a:t>
            </a:r>
          </a:p>
          <a:p>
            <a:pPr marL="355600" indent="-355600">
              <a:lnSpc>
                <a:spcPct val="100000"/>
              </a:lnSpc>
            </a:pPr>
            <a:r>
              <a:rPr lang="en-US" sz="2400" dirty="0">
                <a:latin typeface="Arial"/>
                <a:cs typeface="Arial"/>
              </a:rPr>
              <a:t>Skin cancer is the </a:t>
            </a:r>
            <a:r>
              <a:rPr lang="en-US" sz="2400" b="1" dirty="0">
                <a:latin typeface="Arial"/>
                <a:cs typeface="Arial"/>
              </a:rPr>
              <a:t>most common cancer</a:t>
            </a:r>
            <a:r>
              <a:rPr lang="en-US" sz="2400" dirty="0">
                <a:latin typeface="Arial"/>
                <a:cs typeface="Arial"/>
              </a:rPr>
              <a:t> among young Australians (15-24-year-olds).</a:t>
            </a:r>
            <a:r>
              <a:rPr lang="en-US" sz="2400">
                <a:latin typeface="Arial"/>
                <a:cs typeface="Arial"/>
              </a:rPr>
              <a:t> </a:t>
            </a:r>
            <a:r>
              <a:rPr lang="en-US" sz="2400" baseline="30000">
                <a:latin typeface="Arial"/>
                <a:cs typeface="Arial"/>
              </a:rPr>
              <a:t>[2]</a:t>
            </a:r>
          </a:p>
          <a:p>
            <a:pPr marL="355600" indent="-355600">
              <a:lnSpc>
                <a:spcPct val="100000"/>
              </a:lnSpc>
            </a:pPr>
            <a:r>
              <a:rPr lang="en-US" sz="2400" dirty="0">
                <a:latin typeface="Arial"/>
                <a:cs typeface="Arial"/>
              </a:rPr>
              <a:t>Almost all skin cancers are caused by exposure to ultraviolet (UV) radiation.</a:t>
            </a:r>
            <a:r>
              <a:rPr lang="en-US" sz="2400">
                <a:latin typeface="Arial"/>
                <a:cs typeface="Arial"/>
              </a:rPr>
              <a:t> </a:t>
            </a:r>
            <a:r>
              <a:rPr lang="en-US" sz="2400" baseline="30000">
                <a:latin typeface="Arial"/>
                <a:cs typeface="Arial"/>
              </a:rPr>
              <a:t>[3]</a:t>
            </a:r>
          </a:p>
          <a:p>
            <a:pPr marL="355600" indent="-355600">
              <a:lnSpc>
                <a:spcPct val="100000"/>
              </a:lnSpc>
            </a:pPr>
            <a:r>
              <a:rPr lang="en-US" sz="2400">
                <a:latin typeface="Arial"/>
                <a:cs typeface="Arial"/>
              </a:rPr>
              <a:t>UV exposure during the first 18 years of life is the most critical risk factor for developing skin cancer. </a:t>
            </a:r>
            <a:r>
              <a:rPr lang="en-US" sz="2400" baseline="30000">
                <a:latin typeface="Arial"/>
                <a:cs typeface="Arial"/>
              </a:rPr>
              <a:t>[4]</a:t>
            </a:r>
          </a:p>
        </p:txBody>
      </p:sp>
      <p:pic>
        <p:nvPicPr>
          <p:cNvPr id="8" name="Picture 7" descr="A map of australia on a black background&#10;&#10;Description automatically generated">
            <a:extLst>
              <a:ext uri="{FF2B5EF4-FFF2-40B4-BE49-F238E27FC236}">
                <a16:creationId xmlns:a16="http://schemas.microsoft.com/office/drawing/2014/main" id="{D5C06694-5C09-76C4-95B6-67ABEE9D510E}"/>
              </a:ext>
            </a:extLst>
          </p:cNvPr>
          <p:cNvPicPr>
            <a:picLocks noChangeAspect="1"/>
          </p:cNvPicPr>
          <p:nvPr/>
        </p:nvPicPr>
        <p:blipFill>
          <a:blip r:embed="rId3"/>
          <a:stretch>
            <a:fillRect/>
          </a:stretch>
        </p:blipFill>
        <p:spPr>
          <a:xfrm>
            <a:off x="8131789" y="1819129"/>
            <a:ext cx="3828649" cy="3730099"/>
          </a:xfrm>
          <a:prstGeom prst="rect">
            <a:avLst/>
          </a:prstGeom>
        </p:spPr>
      </p:pic>
      <p:sp>
        <p:nvSpPr>
          <p:cNvPr id="7" name="TextBox 6">
            <a:extLst>
              <a:ext uri="{FF2B5EF4-FFF2-40B4-BE49-F238E27FC236}">
                <a16:creationId xmlns:a16="http://schemas.microsoft.com/office/drawing/2014/main" id="{DCD152E9-F90E-6D04-17FB-D5EF09524E38}"/>
              </a:ext>
            </a:extLst>
          </p:cNvPr>
          <p:cNvSpPr txBox="1"/>
          <p:nvPr/>
        </p:nvSpPr>
        <p:spPr>
          <a:xfrm>
            <a:off x="1223541" y="5467320"/>
            <a:ext cx="7041853" cy="9387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b="1" dirty="0">
                <a:solidFill>
                  <a:srgbClr val="002060"/>
                </a:solidFill>
                <a:latin typeface="Calibri"/>
                <a:cs typeface="Calibri"/>
              </a:rPr>
              <a:t>References:</a:t>
            </a:r>
            <a:r>
              <a:rPr lang="en-AU" sz="1100" dirty="0">
                <a:solidFill>
                  <a:srgbClr val="002060"/>
                </a:solidFill>
                <a:latin typeface="Calibri"/>
                <a:cs typeface="Calibri"/>
              </a:rPr>
              <a:t> </a:t>
            </a:r>
            <a:endParaRPr lang="en-US" sz="1100" dirty="0">
              <a:solidFill>
                <a:srgbClr val="002060"/>
              </a:solidFill>
              <a:latin typeface="Calibri"/>
              <a:cs typeface="Calibri"/>
            </a:endParaRPr>
          </a:p>
          <a:p>
            <a:r>
              <a:rPr lang="en-AU" sz="1100" dirty="0">
                <a:solidFill>
                  <a:srgbClr val="0F1E64"/>
                </a:solidFill>
                <a:latin typeface="Calibri"/>
                <a:cs typeface="Calibri"/>
              </a:rPr>
              <a:t>1. Bray F, </a:t>
            </a:r>
            <a:r>
              <a:rPr lang="en-AU" sz="1100" dirty="0" err="1">
                <a:solidFill>
                  <a:srgbClr val="0F1E64"/>
                </a:solidFill>
                <a:latin typeface="Calibri"/>
                <a:cs typeface="Calibri"/>
              </a:rPr>
              <a:t>Ferlay</a:t>
            </a:r>
            <a:r>
              <a:rPr lang="en-AU" sz="1100" dirty="0">
                <a:solidFill>
                  <a:srgbClr val="0F1E64"/>
                </a:solidFill>
                <a:latin typeface="Calibri"/>
                <a:cs typeface="Calibri"/>
              </a:rPr>
              <a:t> J, </a:t>
            </a:r>
            <a:r>
              <a:rPr lang="en-AU" sz="1100" dirty="0" err="1">
                <a:solidFill>
                  <a:srgbClr val="0F1E64"/>
                </a:solidFill>
                <a:latin typeface="Calibri"/>
                <a:cs typeface="Calibri"/>
              </a:rPr>
              <a:t>Soerjomataram</a:t>
            </a:r>
            <a:r>
              <a:rPr lang="en-AU" sz="1100" dirty="0">
                <a:solidFill>
                  <a:srgbClr val="0F1E64"/>
                </a:solidFill>
                <a:latin typeface="Calibri"/>
                <a:cs typeface="Calibri"/>
              </a:rPr>
              <a:t> I, Siegel RL, Torre LA, Jemal A. CA Cancer J Clin 2018;68(6):394–424.</a:t>
            </a:r>
          </a:p>
          <a:p>
            <a:r>
              <a:rPr lang="en-AU" sz="1100" dirty="0">
                <a:solidFill>
                  <a:srgbClr val="0F1E64"/>
                </a:solidFill>
                <a:latin typeface="Calibri"/>
                <a:cs typeface="Calibri"/>
              </a:rPr>
              <a:t>2. Australian Institute of Health and Welfare, 2023.</a:t>
            </a:r>
          </a:p>
          <a:p>
            <a:r>
              <a:rPr lang="en-AU" sz="1100" dirty="0">
                <a:solidFill>
                  <a:srgbClr val="0F1E64"/>
                </a:solidFill>
                <a:latin typeface="Calibri"/>
                <a:cs typeface="Calibri"/>
              </a:rPr>
              <a:t>3. Cancer Council NSW, 2021. </a:t>
            </a:r>
          </a:p>
          <a:p>
            <a:r>
              <a:rPr lang="en-AU" sz="1100" dirty="0">
                <a:solidFill>
                  <a:srgbClr val="0F1E64"/>
                </a:solidFill>
                <a:latin typeface="Calibri"/>
                <a:cs typeface="Calibri"/>
              </a:rPr>
              <a:t>4. </a:t>
            </a:r>
            <a:r>
              <a:rPr lang="en-AU" sz="1100" dirty="0" err="1">
                <a:solidFill>
                  <a:srgbClr val="0F1E64"/>
                </a:solidFill>
                <a:latin typeface="Calibri"/>
                <a:cs typeface="Calibri"/>
              </a:rPr>
              <a:t>Kimlin</a:t>
            </a:r>
            <a:r>
              <a:rPr lang="en-AU" sz="1100" dirty="0">
                <a:solidFill>
                  <a:srgbClr val="0F1E64"/>
                </a:solidFill>
                <a:latin typeface="Calibri"/>
                <a:cs typeface="Calibri"/>
              </a:rPr>
              <a:t> M, Guo Y. Sci total environ 2012;425:35-41.</a:t>
            </a:r>
            <a:endParaRPr lang="en-US" sz="1100" dirty="0"/>
          </a:p>
        </p:txBody>
      </p:sp>
    </p:spTree>
    <p:extLst>
      <p:ext uri="{BB962C8B-B14F-4D97-AF65-F5344CB8AC3E}">
        <p14:creationId xmlns:p14="http://schemas.microsoft.com/office/powerpoint/2010/main" val="2211762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73699-D0D5-AC86-FA25-BBFC4A49E063}"/>
              </a:ext>
            </a:extLst>
          </p:cNvPr>
          <p:cNvSpPr>
            <a:spLocks noGrp="1"/>
          </p:cNvSpPr>
          <p:nvPr>
            <p:ph type="title"/>
          </p:nvPr>
        </p:nvSpPr>
        <p:spPr>
          <a:xfrm>
            <a:off x="838200" y="365125"/>
            <a:ext cx="10800806" cy="1325563"/>
          </a:xfrm>
        </p:spPr>
        <p:txBody>
          <a:bodyPr/>
          <a:lstStyle/>
          <a:p>
            <a:r>
              <a:rPr lang="en-US" dirty="0">
                <a:latin typeface="Arial"/>
                <a:cs typeface="Arial"/>
              </a:rPr>
              <a:t>How can we reduce the risk of UV damage?</a:t>
            </a:r>
            <a:endParaRPr lang="en-US" dirty="0"/>
          </a:p>
        </p:txBody>
      </p:sp>
      <p:sp>
        <p:nvSpPr>
          <p:cNvPr id="4" name="Rectangle 3">
            <a:extLst>
              <a:ext uri="{FF2B5EF4-FFF2-40B4-BE49-F238E27FC236}">
                <a16:creationId xmlns:a16="http://schemas.microsoft.com/office/drawing/2014/main" id="{F7D3FA2F-69E3-EC53-9765-3A8DFFA350A7}"/>
              </a:ext>
              <a:ext uri="{C183D7F6-B498-43B3-948B-1728B52AA6E4}">
                <adec:decorative xmlns:adec="http://schemas.microsoft.com/office/drawing/2017/decorative" val="1"/>
              </a:ext>
            </a:extLst>
          </p:cNvPr>
          <p:cNvSpPr/>
          <p:nvPr/>
        </p:nvSpPr>
        <p:spPr>
          <a:xfrm>
            <a:off x="1" y="472965"/>
            <a:ext cx="339634" cy="100899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00A0805F-566B-901C-9E6D-B99BAE31371D}"/>
              </a:ext>
              <a:ext uri="{C183D7F6-B498-43B3-948B-1728B52AA6E4}">
                <adec:decorative xmlns:adec="http://schemas.microsoft.com/office/drawing/2017/decorative" val="1"/>
              </a:ext>
            </a:extLst>
          </p:cNvPr>
          <p:cNvSpPr/>
          <p:nvPr/>
        </p:nvSpPr>
        <p:spPr>
          <a:xfrm>
            <a:off x="430099" y="472965"/>
            <a:ext cx="197069" cy="100899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a:extLst>
              <a:ext uri="{FF2B5EF4-FFF2-40B4-BE49-F238E27FC236}">
                <a16:creationId xmlns:a16="http://schemas.microsoft.com/office/drawing/2014/main" id="{0D075D1D-7D3E-E854-69D6-CDF02CA48317}"/>
              </a:ext>
            </a:extLst>
          </p:cNvPr>
          <p:cNvSpPr>
            <a:spLocks noGrp="1"/>
          </p:cNvSpPr>
          <p:nvPr>
            <p:ph idx="1"/>
          </p:nvPr>
        </p:nvSpPr>
        <p:spPr>
          <a:xfrm>
            <a:off x="838200" y="1772561"/>
            <a:ext cx="10920521" cy="4219575"/>
          </a:xfrm>
        </p:spPr>
        <p:txBody>
          <a:bodyPr vert="horz" lIns="91440" tIns="45720" rIns="91440" bIns="45720" rtlCol="0" anchor="t">
            <a:noAutofit/>
          </a:bodyPr>
          <a:lstStyle/>
          <a:p>
            <a:pPr marL="342900" indent="-342900">
              <a:lnSpc>
                <a:spcPct val="100000"/>
              </a:lnSpc>
            </a:pPr>
            <a:r>
              <a:rPr lang="en-US" sz="2400" dirty="0">
                <a:latin typeface="Arial"/>
                <a:cs typeface="Arial"/>
              </a:rPr>
              <a:t>Skin cancers are highly preventable if we protect our skin from UV using the 5 forms of sun protection. </a:t>
            </a:r>
          </a:p>
          <a:p>
            <a:pPr marL="342900" indent="-342900">
              <a:lnSpc>
                <a:spcPct val="100000"/>
              </a:lnSpc>
            </a:pPr>
            <a:endParaRPr lang="en-US" sz="2400" dirty="0">
              <a:latin typeface="Arial"/>
              <a:cs typeface="Arial"/>
            </a:endParaRPr>
          </a:p>
          <a:p>
            <a:pPr marL="342900" indent="-342900">
              <a:lnSpc>
                <a:spcPct val="100000"/>
              </a:lnSpc>
            </a:pPr>
            <a:endParaRPr lang="en-US" sz="2400" dirty="0">
              <a:latin typeface="Arial"/>
              <a:cs typeface="Arial"/>
            </a:endParaRPr>
          </a:p>
          <a:p>
            <a:pPr marL="342900" indent="-342900">
              <a:lnSpc>
                <a:spcPct val="100000"/>
              </a:lnSpc>
            </a:pPr>
            <a:endParaRPr lang="en-US" sz="2400" dirty="0"/>
          </a:p>
          <a:p>
            <a:pPr marL="342900" indent="-342900">
              <a:lnSpc>
                <a:spcPct val="100000"/>
              </a:lnSpc>
            </a:pPr>
            <a:r>
              <a:rPr lang="en-US" sz="2400" dirty="0">
                <a:latin typeface="Arial"/>
                <a:cs typeface="Arial"/>
              </a:rPr>
              <a:t>We spend a lot of time at school during peak UV periods, so we need:</a:t>
            </a:r>
          </a:p>
          <a:p>
            <a:pPr marL="0" indent="0">
              <a:lnSpc>
                <a:spcPct val="100000"/>
              </a:lnSpc>
              <a:buNone/>
            </a:pPr>
            <a:r>
              <a:rPr lang="en-US" sz="2400" dirty="0">
                <a:latin typeface="Arial"/>
                <a:cs typeface="Arial"/>
              </a:rPr>
              <a:t>      - Sun safe environment (shade and clothing)</a:t>
            </a:r>
            <a:endParaRPr lang="en-US" sz="2400" dirty="0"/>
          </a:p>
          <a:p>
            <a:pPr marL="0" indent="0">
              <a:lnSpc>
                <a:spcPct val="100000"/>
              </a:lnSpc>
              <a:buNone/>
            </a:pPr>
            <a:r>
              <a:rPr lang="en-US" sz="2400" dirty="0">
                <a:latin typeface="Arial"/>
                <a:cs typeface="Arial"/>
              </a:rPr>
              <a:t>      - Sun safe </a:t>
            </a:r>
            <a:r>
              <a:rPr lang="en-AU" sz="2400" dirty="0">
                <a:latin typeface="Arial"/>
                <a:cs typeface="Arial"/>
              </a:rPr>
              <a:t>behaviours (hats and sunscreen)</a:t>
            </a:r>
          </a:p>
          <a:p>
            <a:pPr marL="0" indent="0">
              <a:lnSpc>
                <a:spcPct val="100000"/>
              </a:lnSpc>
              <a:buNone/>
            </a:pPr>
            <a:r>
              <a:rPr lang="en-US" sz="2400" dirty="0">
                <a:latin typeface="Arial"/>
                <a:cs typeface="Arial"/>
              </a:rPr>
              <a:t>      - Sun safe communication and lessons in the classroom (PDHPE, science)</a:t>
            </a:r>
          </a:p>
        </p:txBody>
      </p:sp>
      <p:pic>
        <p:nvPicPr>
          <p:cNvPr id="3" name="Picture 2" descr="A group of icons with hats&#10;&#10;Description automatically generated">
            <a:extLst>
              <a:ext uri="{FF2B5EF4-FFF2-40B4-BE49-F238E27FC236}">
                <a16:creationId xmlns:a16="http://schemas.microsoft.com/office/drawing/2014/main" id="{552FD1C6-445B-D34C-B595-AC092795464A}"/>
              </a:ext>
            </a:extLst>
          </p:cNvPr>
          <p:cNvPicPr>
            <a:picLocks noChangeAspect="1"/>
          </p:cNvPicPr>
          <p:nvPr/>
        </p:nvPicPr>
        <p:blipFill>
          <a:blip r:embed="rId3"/>
          <a:stretch>
            <a:fillRect/>
          </a:stretch>
        </p:blipFill>
        <p:spPr>
          <a:xfrm>
            <a:off x="3313461" y="2666206"/>
            <a:ext cx="5561390" cy="1350488"/>
          </a:xfrm>
          <a:prstGeom prst="rect">
            <a:avLst/>
          </a:prstGeom>
        </p:spPr>
      </p:pic>
    </p:spTree>
    <p:extLst>
      <p:ext uri="{BB962C8B-B14F-4D97-AF65-F5344CB8AC3E}">
        <p14:creationId xmlns:p14="http://schemas.microsoft.com/office/powerpoint/2010/main" val="1250471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73699-D0D5-AC86-FA25-BBFC4A49E063}"/>
              </a:ext>
            </a:extLst>
          </p:cNvPr>
          <p:cNvSpPr>
            <a:spLocks noGrp="1"/>
          </p:cNvSpPr>
          <p:nvPr>
            <p:ph type="title"/>
          </p:nvPr>
        </p:nvSpPr>
        <p:spPr>
          <a:xfrm>
            <a:off x="838200" y="365125"/>
            <a:ext cx="10800806" cy="1325563"/>
          </a:xfrm>
        </p:spPr>
        <p:txBody>
          <a:bodyPr/>
          <a:lstStyle/>
          <a:p>
            <a:r>
              <a:rPr lang="en-US" dirty="0">
                <a:latin typeface="Arial"/>
                <a:cs typeface="Arial"/>
              </a:rPr>
              <a:t>"One thing" we can do </a:t>
            </a:r>
            <a:endParaRPr lang="en-US" dirty="0"/>
          </a:p>
        </p:txBody>
      </p:sp>
      <p:sp>
        <p:nvSpPr>
          <p:cNvPr id="4" name="Rectangle 3">
            <a:extLst>
              <a:ext uri="{FF2B5EF4-FFF2-40B4-BE49-F238E27FC236}">
                <a16:creationId xmlns:a16="http://schemas.microsoft.com/office/drawing/2014/main" id="{F7D3FA2F-69E3-EC53-9765-3A8DFFA350A7}"/>
              </a:ext>
              <a:ext uri="{C183D7F6-B498-43B3-948B-1728B52AA6E4}">
                <adec:decorative xmlns:adec="http://schemas.microsoft.com/office/drawing/2017/decorative" val="1"/>
              </a:ext>
            </a:extLst>
          </p:cNvPr>
          <p:cNvSpPr/>
          <p:nvPr/>
        </p:nvSpPr>
        <p:spPr>
          <a:xfrm>
            <a:off x="1" y="472965"/>
            <a:ext cx="339634" cy="100899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00A0805F-566B-901C-9E6D-B99BAE31371D}"/>
              </a:ext>
              <a:ext uri="{C183D7F6-B498-43B3-948B-1728B52AA6E4}">
                <adec:decorative xmlns:adec="http://schemas.microsoft.com/office/drawing/2017/decorative" val="1"/>
              </a:ext>
            </a:extLst>
          </p:cNvPr>
          <p:cNvSpPr/>
          <p:nvPr/>
        </p:nvSpPr>
        <p:spPr>
          <a:xfrm>
            <a:off x="430099" y="472965"/>
            <a:ext cx="197069" cy="100899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a:extLst>
              <a:ext uri="{FF2B5EF4-FFF2-40B4-BE49-F238E27FC236}">
                <a16:creationId xmlns:a16="http://schemas.microsoft.com/office/drawing/2014/main" id="{0D075D1D-7D3E-E854-69D6-CDF02CA48317}"/>
              </a:ext>
            </a:extLst>
          </p:cNvPr>
          <p:cNvSpPr>
            <a:spLocks noGrp="1"/>
          </p:cNvSpPr>
          <p:nvPr>
            <p:ph idx="1"/>
          </p:nvPr>
        </p:nvSpPr>
        <p:spPr>
          <a:xfrm>
            <a:off x="838200" y="1957387"/>
            <a:ext cx="10511913" cy="4219575"/>
          </a:xfrm>
        </p:spPr>
        <p:txBody>
          <a:bodyPr vert="horz" lIns="91440" tIns="45720" rIns="91440" bIns="45720" rtlCol="0" anchor="t">
            <a:noAutofit/>
          </a:bodyPr>
          <a:lstStyle/>
          <a:p>
            <a:pPr>
              <a:lnSpc>
                <a:spcPct val="100000"/>
              </a:lnSpc>
            </a:pPr>
            <a:r>
              <a:rPr lang="en-US" sz="2400" dirty="0">
                <a:latin typeface="Arial"/>
                <a:cs typeface="Arial"/>
              </a:rPr>
              <a:t>One thing we can do at our school to promote sun safety and protect us from skin cancer is </a:t>
            </a:r>
            <a:r>
              <a:rPr lang="en-US" sz="2400" dirty="0">
                <a:highlight>
                  <a:srgbClr val="C0C0C0"/>
                </a:highlight>
                <a:latin typeface="Arial"/>
                <a:cs typeface="Arial"/>
              </a:rPr>
              <a:t>[insert information about the specific project you have picked].</a:t>
            </a:r>
            <a:endParaRPr lang="en-US" sz="2400" dirty="0">
              <a:latin typeface="Arial"/>
              <a:cs typeface="Arial"/>
            </a:endParaRPr>
          </a:p>
          <a:p>
            <a:pPr>
              <a:lnSpc>
                <a:spcPct val="100000"/>
              </a:lnSpc>
            </a:pPr>
            <a:endParaRPr lang="en-US" sz="2400" dirty="0">
              <a:highlight>
                <a:srgbClr val="C0C0C0"/>
              </a:highlight>
              <a:latin typeface="Arial"/>
              <a:cs typeface="Arial"/>
            </a:endParaRPr>
          </a:p>
          <a:p>
            <a:pPr>
              <a:lnSpc>
                <a:spcPct val="100000"/>
              </a:lnSpc>
            </a:pPr>
            <a:r>
              <a:rPr lang="en-US" sz="2400" dirty="0">
                <a:latin typeface="Arial"/>
                <a:cs typeface="Arial"/>
              </a:rPr>
              <a:t>One initiative can make a big difference!</a:t>
            </a:r>
            <a:r>
              <a:rPr lang="en-US" sz="2400">
                <a:latin typeface="Arial"/>
                <a:cs typeface="Arial"/>
              </a:rPr>
              <a:t> </a:t>
            </a:r>
            <a:endParaRPr lang="en-US" sz="2400" dirty="0">
              <a:latin typeface="Arial"/>
              <a:cs typeface="Arial"/>
            </a:endParaRPr>
          </a:p>
          <a:p>
            <a:pPr marL="342900" indent="-342900">
              <a:lnSpc>
                <a:spcPct val="100000"/>
              </a:lnSpc>
            </a:pPr>
            <a:endParaRPr lang="en-US" sz="2400" dirty="0">
              <a:latin typeface="Arial"/>
              <a:cs typeface="Arial"/>
            </a:endParaRPr>
          </a:p>
          <a:p>
            <a:pPr marL="342900" indent="-342900">
              <a:lnSpc>
                <a:spcPct val="100000"/>
              </a:lnSpc>
            </a:pPr>
            <a:endParaRPr lang="en-US" sz="2400" dirty="0">
              <a:highlight>
                <a:srgbClr val="C0C0C0"/>
              </a:highlight>
              <a:latin typeface="Arial"/>
              <a:cs typeface="Arial"/>
            </a:endParaRPr>
          </a:p>
        </p:txBody>
      </p:sp>
      <p:pic>
        <p:nvPicPr>
          <p:cNvPr id="3" name="Picture 2" descr="Multi-colored graph blocks">
            <a:extLst>
              <a:ext uri="{FF2B5EF4-FFF2-40B4-BE49-F238E27FC236}">
                <a16:creationId xmlns:a16="http://schemas.microsoft.com/office/drawing/2014/main" id="{7C53E8B0-540E-3ABD-006E-AD9C20384D12}"/>
              </a:ext>
            </a:extLst>
          </p:cNvPr>
          <p:cNvPicPr>
            <a:picLocks noChangeAspect="1"/>
          </p:cNvPicPr>
          <p:nvPr/>
        </p:nvPicPr>
        <p:blipFill>
          <a:blip r:embed="rId3"/>
          <a:stretch>
            <a:fillRect/>
          </a:stretch>
        </p:blipFill>
        <p:spPr>
          <a:xfrm>
            <a:off x="6761018" y="3138055"/>
            <a:ext cx="4294909" cy="2854036"/>
          </a:xfrm>
          <a:prstGeom prst="rect">
            <a:avLst/>
          </a:prstGeom>
        </p:spPr>
      </p:pic>
    </p:spTree>
    <p:extLst>
      <p:ext uri="{BB962C8B-B14F-4D97-AF65-F5344CB8AC3E}">
        <p14:creationId xmlns:p14="http://schemas.microsoft.com/office/powerpoint/2010/main" val="14341742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73699-D0D5-AC86-FA25-BBFC4A49E063}"/>
              </a:ext>
            </a:extLst>
          </p:cNvPr>
          <p:cNvSpPr>
            <a:spLocks noGrp="1"/>
          </p:cNvSpPr>
          <p:nvPr>
            <p:ph type="title"/>
          </p:nvPr>
        </p:nvSpPr>
        <p:spPr>
          <a:xfrm>
            <a:off x="838200" y="365125"/>
            <a:ext cx="10800806" cy="1325563"/>
          </a:xfrm>
        </p:spPr>
        <p:txBody>
          <a:bodyPr/>
          <a:lstStyle/>
          <a:p>
            <a:r>
              <a:rPr lang="en-US" dirty="0">
                <a:latin typeface="Arial"/>
                <a:cs typeface="Arial"/>
              </a:rPr>
              <a:t>Seek Shade</a:t>
            </a:r>
            <a:endParaRPr lang="en-US" dirty="0"/>
          </a:p>
        </p:txBody>
      </p:sp>
      <p:sp>
        <p:nvSpPr>
          <p:cNvPr id="4" name="Rectangle 3">
            <a:extLst>
              <a:ext uri="{FF2B5EF4-FFF2-40B4-BE49-F238E27FC236}">
                <a16:creationId xmlns:a16="http://schemas.microsoft.com/office/drawing/2014/main" id="{F7D3FA2F-69E3-EC53-9765-3A8DFFA350A7}"/>
              </a:ext>
              <a:ext uri="{C183D7F6-B498-43B3-948B-1728B52AA6E4}">
                <adec:decorative xmlns:adec="http://schemas.microsoft.com/office/drawing/2017/decorative" val="1"/>
              </a:ext>
            </a:extLst>
          </p:cNvPr>
          <p:cNvSpPr/>
          <p:nvPr/>
        </p:nvSpPr>
        <p:spPr>
          <a:xfrm>
            <a:off x="1" y="472965"/>
            <a:ext cx="339634" cy="100899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00A0805F-566B-901C-9E6D-B99BAE31371D}"/>
              </a:ext>
              <a:ext uri="{C183D7F6-B498-43B3-948B-1728B52AA6E4}">
                <adec:decorative xmlns:adec="http://schemas.microsoft.com/office/drawing/2017/decorative" val="1"/>
              </a:ext>
            </a:extLst>
          </p:cNvPr>
          <p:cNvSpPr/>
          <p:nvPr/>
        </p:nvSpPr>
        <p:spPr>
          <a:xfrm>
            <a:off x="430099" y="472965"/>
            <a:ext cx="197069" cy="100899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a:extLst>
              <a:ext uri="{FF2B5EF4-FFF2-40B4-BE49-F238E27FC236}">
                <a16:creationId xmlns:a16="http://schemas.microsoft.com/office/drawing/2014/main" id="{0D075D1D-7D3E-E854-69D6-CDF02CA48317}"/>
              </a:ext>
            </a:extLst>
          </p:cNvPr>
          <p:cNvSpPr>
            <a:spLocks noGrp="1"/>
          </p:cNvSpPr>
          <p:nvPr>
            <p:ph idx="1"/>
          </p:nvPr>
        </p:nvSpPr>
        <p:spPr>
          <a:xfrm>
            <a:off x="838200" y="1957387"/>
            <a:ext cx="5666259" cy="3142265"/>
          </a:xfrm>
        </p:spPr>
        <p:txBody>
          <a:bodyPr vert="horz" lIns="91440" tIns="45720" rIns="91440" bIns="45720" rtlCol="0" anchor="t">
            <a:noAutofit/>
          </a:bodyPr>
          <a:lstStyle/>
          <a:p>
            <a:pPr marL="355600" indent="-355600">
              <a:lnSpc>
                <a:spcPct val="100000"/>
              </a:lnSpc>
            </a:pPr>
            <a:r>
              <a:rPr lang="en-US" sz="2400" dirty="0">
                <a:latin typeface="Arial"/>
                <a:cs typeface="Arial"/>
              </a:rPr>
              <a:t>Shade is one of the best ways to prevent skin cancer when used with other forms of sun protection.</a:t>
            </a:r>
          </a:p>
          <a:p>
            <a:pPr marL="355600" indent="-355600">
              <a:lnSpc>
                <a:spcPct val="100000"/>
              </a:lnSpc>
            </a:pPr>
            <a:r>
              <a:rPr lang="en-US" sz="2400" dirty="0">
                <a:latin typeface="Arial"/>
                <a:cs typeface="Arial"/>
              </a:rPr>
              <a:t>In schools, built shade can also help reduce exposure to UV radiation.</a:t>
            </a:r>
            <a:endParaRPr lang="en-US" sz="2400" dirty="0"/>
          </a:p>
          <a:p>
            <a:pPr marL="355600" indent="-355600">
              <a:lnSpc>
                <a:spcPct val="100000"/>
              </a:lnSpc>
            </a:pPr>
            <a:r>
              <a:rPr lang="en-US" sz="2400" dirty="0">
                <a:latin typeface="Arial"/>
                <a:cs typeface="Arial"/>
              </a:rPr>
              <a:t>Shade is not reliant on individual </a:t>
            </a:r>
            <a:r>
              <a:rPr lang="en-AU" sz="2400" dirty="0">
                <a:latin typeface="Arial"/>
                <a:cs typeface="Arial"/>
              </a:rPr>
              <a:t>behaviour</a:t>
            </a:r>
            <a:r>
              <a:rPr lang="en-US" sz="2400" dirty="0">
                <a:latin typeface="Arial"/>
                <a:cs typeface="Arial"/>
              </a:rPr>
              <a:t>.</a:t>
            </a:r>
          </a:p>
        </p:txBody>
      </p:sp>
      <p:pic>
        <p:nvPicPr>
          <p:cNvPr id="7" name="Picture 6" descr="A group of trees in a park&#10;&#10;Description automatically generated">
            <a:extLst>
              <a:ext uri="{FF2B5EF4-FFF2-40B4-BE49-F238E27FC236}">
                <a16:creationId xmlns:a16="http://schemas.microsoft.com/office/drawing/2014/main" id="{E49F9E51-7270-954C-2680-A069284F848D}"/>
              </a:ext>
            </a:extLst>
          </p:cNvPr>
          <p:cNvPicPr>
            <a:picLocks noChangeAspect="1"/>
          </p:cNvPicPr>
          <p:nvPr/>
        </p:nvPicPr>
        <p:blipFill>
          <a:blip r:embed="rId3"/>
          <a:stretch>
            <a:fillRect/>
          </a:stretch>
        </p:blipFill>
        <p:spPr>
          <a:xfrm>
            <a:off x="6626678" y="1959221"/>
            <a:ext cx="5007429" cy="3388595"/>
          </a:xfrm>
          <a:prstGeom prst="rect">
            <a:avLst/>
          </a:prstGeom>
        </p:spPr>
      </p:pic>
      <p:sp>
        <p:nvSpPr>
          <p:cNvPr id="12" name="Content Placeholder 5">
            <a:extLst>
              <a:ext uri="{FF2B5EF4-FFF2-40B4-BE49-F238E27FC236}">
                <a16:creationId xmlns:a16="http://schemas.microsoft.com/office/drawing/2014/main" id="{384C5A38-DB57-F162-2DC1-20DA311E1BFC}"/>
              </a:ext>
            </a:extLst>
          </p:cNvPr>
          <p:cNvSpPr txBox="1">
            <a:spLocks/>
          </p:cNvSpPr>
          <p:nvPr/>
        </p:nvSpPr>
        <p:spPr>
          <a:xfrm>
            <a:off x="832945" y="4977078"/>
            <a:ext cx="9134672" cy="109274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5600" indent="-355600">
              <a:lnSpc>
                <a:spcPct val="100000"/>
              </a:lnSpc>
            </a:pPr>
            <a:r>
              <a:rPr lang="en-US" sz="2400" dirty="0">
                <a:latin typeface="Arial"/>
                <a:cs typeface="Arial"/>
              </a:rPr>
              <a:t>Shade helps promote outdoor</a:t>
            </a:r>
            <a:endParaRPr lang="en-US" dirty="0"/>
          </a:p>
          <a:p>
            <a:pPr marL="0" indent="0">
              <a:lnSpc>
                <a:spcPct val="100000"/>
              </a:lnSpc>
              <a:buNone/>
            </a:pPr>
            <a:r>
              <a:rPr lang="en-US" sz="2400" dirty="0">
                <a:latin typeface="Arial"/>
                <a:cs typeface="Arial"/>
              </a:rPr>
              <a:t>    activities and health and well-being of communities.</a:t>
            </a:r>
            <a:endParaRPr lang="en-US" dirty="0"/>
          </a:p>
          <a:p>
            <a:pPr marL="355600" indent="-355600">
              <a:lnSpc>
                <a:spcPct val="100000"/>
              </a:lnSpc>
            </a:pPr>
            <a:endParaRPr lang="en-US" sz="2400" dirty="0">
              <a:highlight>
                <a:srgbClr val="C0C0C0"/>
              </a:highlight>
              <a:latin typeface="Arial"/>
              <a:cs typeface="Arial"/>
            </a:endParaRPr>
          </a:p>
        </p:txBody>
      </p:sp>
    </p:spTree>
    <p:extLst>
      <p:ext uri="{BB962C8B-B14F-4D97-AF65-F5344CB8AC3E}">
        <p14:creationId xmlns:p14="http://schemas.microsoft.com/office/powerpoint/2010/main" val="6955798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73699-D0D5-AC86-FA25-BBFC4A49E063}"/>
              </a:ext>
            </a:extLst>
          </p:cNvPr>
          <p:cNvSpPr>
            <a:spLocks noGrp="1"/>
          </p:cNvSpPr>
          <p:nvPr>
            <p:ph type="title"/>
          </p:nvPr>
        </p:nvSpPr>
        <p:spPr>
          <a:xfrm>
            <a:off x="838200" y="365125"/>
            <a:ext cx="10800806" cy="1325563"/>
          </a:xfrm>
        </p:spPr>
        <p:txBody>
          <a:bodyPr/>
          <a:lstStyle/>
          <a:p>
            <a:r>
              <a:rPr lang="en-US" dirty="0">
                <a:latin typeface="Arial"/>
                <a:cs typeface="Arial"/>
              </a:rPr>
              <a:t>Seek Shade</a:t>
            </a:r>
            <a:endParaRPr lang="en-US" dirty="0"/>
          </a:p>
        </p:txBody>
      </p:sp>
      <p:sp>
        <p:nvSpPr>
          <p:cNvPr id="4" name="Rectangle 3">
            <a:extLst>
              <a:ext uri="{FF2B5EF4-FFF2-40B4-BE49-F238E27FC236}">
                <a16:creationId xmlns:a16="http://schemas.microsoft.com/office/drawing/2014/main" id="{F7D3FA2F-69E3-EC53-9765-3A8DFFA350A7}"/>
              </a:ext>
              <a:ext uri="{C183D7F6-B498-43B3-948B-1728B52AA6E4}">
                <adec:decorative xmlns:adec="http://schemas.microsoft.com/office/drawing/2017/decorative" val="1"/>
              </a:ext>
            </a:extLst>
          </p:cNvPr>
          <p:cNvSpPr/>
          <p:nvPr/>
        </p:nvSpPr>
        <p:spPr>
          <a:xfrm>
            <a:off x="1" y="472965"/>
            <a:ext cx="339634" cy="100899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00A0805F-566B-901C-9E6D-B99BAE31371D}"/>
              </a:ext>
              <a:ext uri="{C183D7F6-B498-43B3-948B-1728B52AA6E4}">
                <adec:decorative xmlns:adec="http://schemas.microsoft.com/office/drawing/2017/decorative" val="1"/>
              </a:ext>
            </a:extLst>
          </p:cNvPr>
          <p:cNvSpPr/>
          <p:nvPr/>
        </p:nvSpPr>
        <p:spPr>
          <a:xfrm>
            <a:off x="430099" y="472965"/>
            <a:ext cx="197069" cy="100899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a:extLst>
              <a:ext uri="{FF2B5EF4-FFF2-40B4-BE49-F238E27FC236}">
                <a16:creationId xmlns:a16="http://schemas.microsoft.com/office/drawing/2014/main" id="{0D075D1D-7D3E-E854-69D6-CDF02CA48317}"/>
              </a:ext>
            </a:extLst>
          </p:cNvPr>
          <p:cNvSpPr>
            <a:spLocks noGrp="1"/>
          </p:cNvSpPr>
          <p:nvPr>
            <p:ph idx="1"/>
          </p:nvPr>
        </p:nvSpPr>
        <p:spPr>
          <a:xfrm>
            <a:off x="838200" y="1957387"/>
            <a:ext cx="10524008" cy="4219575"/>
          </a:xfrm>
        </p:spPr>
        <p:txBody>
          <a:bodyPr vert="horz" lIns="91440" tIns="45720" rIns="91440" bIns="45720" rtlCol="0" anchor="t">
            <a:noAutofit/>
          </a:bodyPr>
          <a:lstStyle/>
          <a:p>
            <a:pPr marL="355600" indent="-355600">
              <a:lnSpc>
                <a:spcPct val="100000"/>
              </a:lnSpc>
            </a:pPr>
            <a:r>
              <a:rPr lang="en-US" sz="2400" dirty="0">
                <a:latin typeface="Arial"/>
                <a:cs typeface="Arial"/>
              </a:rPr>
              <a:t>Cancer Council NSW recommends shade (built and natural) to cover at least 70% of play equipment and nearby seating, to reduce overexposure to UV radiation.</a:t>
            </a:r>
          </a:p>
          <a:p>
            <a:pPr marL="355600" indent="-355600">
              <a:lnSpc>
                <a:spcPct val="100000"/>
              </a:lnSpc>
            </a:pPr>
            <a:endParaRPr lang="en-US" sz="2400" dirty="0">
              <a:latin typeface="Arial"/>
              <a:cs typeface="Arial"/>
            </a:endParaRPr>
          </a:p>
          <a:p>
            <a:pPr marL="355600" indent="-355600">
              <a:lnSpc>
                <a:spcPct val="100000"/>
              </a:lnSpc>
            </a:pPr>
            <a:r>
              <a:rPr lang="en-US" sz="2400" dirty="0">
                <a:latin typeface="Arial"/>
                <a:cs typeface="Arial"/>
              </a:rPr>
              <a:t>Our proposal for shade is </a:t>
            </a:r>
            <a:r>
              <a:rPr lang="en-US" sz="2400" dirty="0">
                <a:highlight>
                  <a:srgbClr val="C0C0C0"/>
                </a:highlight>
                <a:latin typeface="Arial"/>
                <a:cs typeface="Arial"/>
              </a:rPr>
              <a:t>[insert information about the specific shade project or area such as </a:t>
            </a:r>
            <a:r>
              <a:rPr lang="en-US" sz="2400" b="1" dirty="0">
                <a:highlight>
                  <a:srgbClr val="C0C0C0"/>
                </a:highlight>
                <a:latin typeface="Arial"/>
                <a:cs typeface="Arial"/>
              </a:rPr>
              <a:t>where</a:t>
            </a:r>
            <a:r>
              <a:rPr lang="en-US" sz="2400" dirty="0">
                <a:highlight>
                  <a:srgbClr val="C0C0C0"/>
                </a:highlight>
                <a:latin typeface="Arial"/>
                <a:cs typeface="Arial"/>
              </a:rPr>
              <a:t> the playground/facility is and </a:t>
            </a:r>
            <a:r>
              <a:rPr lang="en-US" sz="2400" b="1" dirty="0">
                <a:highlight>
                  <a:srgbClr val="C0C0C0"/>
                </a:highlight>
                <a:latin typeface="Arial"/>
                <a:cs typeface="Arial"/>
              </a:rPr>
              <a:t>who</a:t>
            </a:r>
            <a:r>
              <a:rPr lang="en-US" sz="2400" dirty="0">
                <a:highlight>
                  <a:srgbClr val="C0C0C0"/>
                </a:highlight>
                <a:latin typeface="Arial"/>
                <a:cs typeface="Arial"/>
              </a:rPr>
              <a:t> uses it].</a:t>
            </a:r>
            <a:endParaRPr lang="en-US" sz="2400" dirty="0">
              <a:latin typeface="Arial"/>
              <a:cs typeface="Arial"/>
            </a:endParaRPr>
          </a:p>
          <a:p>
            <a:pPr marL="0" indent="0">
              <a:lnSpc>
                <a:spcPct val="100000"/>
              </a:lnSpc>
              <a:buNone/>
            </a:pPr>
            <a:endParaRPr lang="en-US" sz="2400" dirty="0">
              <a:highlight>
                <a:srgbClr val="C0C0C0"/>
              </a:highlight>
              <a:latin typeface="Arial"/>
              <a:cs typeface="Arial"/>
            </a:endParaRPr>
          </a:p>
          <a:p>
            <a:pPr marL="355600" indent="-355600">
              <a:lnSpc>
                <a:spcPct val="100000"/>
              </a:lnSpc>
            </a:pPr>
            <a:endParaRPr lang="en-US" sz="2400" dirty="0">
              <a:highlight>
                <a:srgbClr val="C0C0C0"/>
              </a:highlight>
              <a:latin typeface="Arial"/>
              <a:cs typeface="Arial"/>
            </a:endParaRPr>
          </a:p>
          <a:p>
            <a:pPr marL="355600" indent="-355600">
              <a:lnSpc>
                <a:spcPct val="100000"/>
              </a:lnSpc>
            </a:pPr>
            <a:endParaRPr lang="en-US" sz="2400" dirty="0">
              <a:highlight>
                <a:srgbClr val="C0C0C0"/>
              </a:highlight>
              <a:latin typeface="Arial"/>
              <a:cs typeface="Arial"/>
            </a:endParaRPr>
          </a:p>
          <a:p>
            <a:pPr marL="355600" indent="-355600">
              <a:lnSpc>
                <a:spcPct val="100000"/>
              </a:lnSpc>
            </a:pPr>
            <a:endParaRPr lang="en-US" sz="2400" dirty="0">
              <a:highlight>
                <a:srgbClr val="C0C0C0"/>
              </a:highlight>
              <a:latin typeface="Arial"/>
              <a:cs typeface="Arial"/>
            </a:endParaRPr>
          </a:p>
        </p:txBody>
      </p:sp>
      <p:pic>
        <p:nvPicPr>
          <p:cNvPr id="7" name="Picture 6" descr="A cartoon of a park&#10;&#10;Description automatically generated">
            <a:extLst>
              <a:ext uri="{FF2B5EF4-FFF2-40B4-BE49-F238E27FC236}">
                <a16:creationId xmlns:a16="http://schemas.microsoft.com/office/drawing/2014/main" id="{564B63B2-CE27-B74E-F144-276CB8AA5281}"/>
              </a:ext>
            </a:extLst>
          </p:cNvPr>
          <p:cNvPicPr>
            <a:picLocks noChangeAspect="1"/>
          </p:cNvPicPr>
          <p:nvPr/>
        </p:nvPicPr>
        <p:blipFill>
          <a:blip r:embed="rId3"/>
          <a:stretch>
            <a:fillRect/>
          </a:stretch>
        </p:blipFill>
        <p:spPr>
          <a:xfrm>
            <a:off x="8297918" y="4569593"/>
            <a:ext cx="3899337" cy="2290815"/>
          </a:xfrm>
          <a:prstGeom prst="rect">
            <a:avLst/>
          </a:prstGeom>
        </p:spPr>
      </p:pic>
    </p:spTree>
    <p:extLst>
      <p:ext uri="{BB962C8B-B14F-4D97-AF65-F5344CB8AC3E}">
        <p14:creationId xmlns:p14="http://schemas.microsoft.com/office/powerpoint/2010/main" val="42240955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73699-D0D5-AC86-FA25-BBFC4A49E063}"/>
              </a:ext>
            </a:extLst>
          </p:cNvPr>
          <p:cNvSpPr>
            <a:spLocks noGrp="1"/>
          </p:cNvSpPr>
          <p:nvPr>
            <p:ph type="title"/>
          </p:nvPr>
        </p:nvSpPr>
        <p:spPr>
          <a:xfrm>
            <a:off x="838200" y="365125"/>
            <a:ext cx="10800806" cy="1325563"/>
          </a:xfrm>
        </p:spPr>
        <p:txBody>
          <a:bodyPr/>
          <a:lstStyle/>
          <a:p>
            <a:r>
              <a:rPr lang="en-US" dirty="0">
                <a:latin typeface="Arial"/>
                <a:cs typeface="Arial"/>
              </a:rPr>
              <a:t>Sunscreen Station</a:t>
            </a:r>
            <a:endParaRPr lang="en-US" dirty="0"/>
          </a:p>
        </p:txBody>
      </p:sp>
      <p:sp>
        <p:nvSpPr>
          <p:cNvPr id="4" name="Rectangle 3">
            <a:extLst>
              <a:ext uri="{FF2B5EF4-FFF2-40B4-BE49-F238E27FC236}">
                <a16:creationId xmlns:a16="http://schemas.microsoft.com/office/drawing/2014/main" id="{F7D3FA2F-69E3-EC53-9765-3A8DFFA350A7}"/>
              </a:ext>
              <a:ext uri="{C183D7F6-B498-43B3-948B-1728B52AA6E4}">
                <adec:decorative xmlns:adec="http://schemas.microsoft.com/office/drawing/2017/decorative" val="1"/>
              </a:ext>
            </a:extLst>
          </p:cNvPr>
          <p:cNvSpPr/>
          <p:nvPr/>
        </p:nvSpPr>
        <p:spPr>
          <a:xfrm>
            <a:off x="1" y="472965"/>
            <a:ext cx="339634" cy="100899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00A0805F-566B-901C-9E6D-B99BAE31371D}"/>
              </a:ext>
              <a:ext uri="{C183D7F6-B498-43B3-948B-1728B52AA6E4}">
                <adec:decorative xmlns:adec="http://schemas.microsoft.com/office/drawing/2017/decorative" val="1"/>
              </a:ext>
            </a:extLst>
          </p:cNvPr>
          <p:cNvSpPr/>
          <p:nvPr/>
        </p:nvSpPr>
        <p:spPr>
          <a:xfrm>
            <a:off x="430099" y="472965"/>
            <a:ext cx="197069" cy="100899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a:extLst>
              <a:ext uri="{FF2B5EF4-FFF2-40B4-BE49-F238E27FC236}">
                <a16:creationId xmlns:a16="http://schemas.microsoft.com/office/drawing/2014/main" id="{0D075D1D-7D3E-E854-69D6-CDF02CA48317}"/>
              </a:ext>
            </a:extLst>
          </p:cNvPr>
          <p:cNvSpPr>
            <a:spLocks noGrp="1"/>
          </p:cNvSpPr>
          <p:nvPr>
            <p:ph idx="1"/>
          </p:nvPr>
        </p:nvSpPr>
        <p:spPr>
          <a:xfrm>
            <a:off x="838200" y="1957387"/>
            <a:ext cx="10524008" cy="4219575"/>
          </a:xfrm>
        </p:spPr>
        <p:txBody>
          <a:bodyPr vert="horz" lIns="91440" tIns="45720" rIns="91440" bIns="45720" rtlCol="0" anchor="t">
            <a:noAutofit/>
          </a:bodyPr>
          <a:lstStyle/>
          <a:p>
            <a:pPr marL="355600" indent="-355600">
              <a:lnSpc>
                <a:spcPct val="100000"/>
              </a:lnSpc>
            </a:pPr>
            <a:endParaRPr lang="en-US" sz="2400" dirty="0">
              <a:highlight>
                <a:srgbClr val="C0C0C0"/>
              </a:highlight>
            </a:endParaRPr>
          </a:p>
          <a:p>
            <a:pPr marL="355600" indent="-355600">
              <a:lnSpc>
                <a:spcPct val="100000"/>
              </a:lnSpc>
            </a:pPr>
            <a:endParaRPr lang="en-US" sz="2400" dirty="0">
              <a:highlight>
                <a:srgbClr val="C0C0C0"/>
              </a:highlight>
              <a:latin typeface="Arial"/>
              <a:cs typeface="Arial"/>
            </a:endParaRPr>
          </a:p>
        </p:txBody>
      </p:sp>
      <p:pic>
        <p:nvPicPr>
          <p:cNvPr id="3" name="Online Media 2" descr="Learn how to use sun screen correctly to reduce your risk of skin cancer." title="Cancer Council - How to use sunscreen correctly">
            <a:hlinkClick r:id="" action="ppaction://media"/>
            <a:extLst>
              <a:ext uri="{FF2B5EF4-FFF2-40B4-BE49-F238E27FC236}">
                <a16:creationId xmlns:a16="http://schemas.microsoft.com/office/drawing/2014/main" id="{280A57C1-93FF-8ED7-0902-4F661A9245F8}"/>
              </a:ext>
            </a:extLst>
          </p:cNvPr>
          <p:cNvPicPr>
            <a:picLocks noRot="1" noChangeAspect="1"/>
          </p:cNvPicPr>
          <p:nvPr>
            <a:videoFile r:link="rId1"/>
          </p:nvPr>
        </p:nvPicPr>
        <p:blipFill>
          <a:blip r:embed="rId4"/>
          <a:stretch>
            <a:fillRect/>
          </a:stretch>
        </p:blipFill>
        <p:spPr>
          <a:xfrm>
            <a:off x="1858735" y="1556657"/>
            <a:ext cx="8580363" cy="4311651"/>
          </a:xfrm>
          <a:prstGeom prst="rect">
            <a:avLst/>
          </a:prstGeom>
        </p:spPr>
      </p:pic>
      <p:sp>
        <p:nvSpPr>
          <p:cNvPr id="7" name="TextBox 1">
            <a:extLst>
              <a:ext uri="{FF2B5EF4-FFF2-40B4-BE49-F238E27FC236}">
                <a16:creationId xmlns:a16="http://schemas.microsoft.com/office/drawing/2014/main" id="{80CEB8A9-FAE7-4077-307F-79B706713DA9}"/>
              </a:ext>
            </a:extLst>
          </p:cNvPr>
          <p:cNvSpPr txBox="1"/>
          <p:nvPr/>
        </p:nvSpPr>
        <p:spPr>
          <a:xfrm>
            <a:off x="8667523" y="5973269"/>
            <a:ext cx="3205163" cy="369332"/>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Arial"/>
                <a:cs typeface="Arial"/>
              </a:rPr>
              <a:t>Cancer Council NSW, 2017</a:t>
            </a:r>
            <a:endParaRPr lang="en-US" dirty="0">
              <a:latin typeface="Arial" panose="020B0604020202020204" pitchFamily="34" charset="0"/>
              <a:cs typeface="Arial" panose="020B0604020202020204" pitchFamily="34" charset="0"/>
            </a:endParaRPr>
          </a:p>
        </p:txBody>
      </p:sp>
      <p:sp>
        <p:nvSpPr>
          <p:cNvPr id="8" name="TextBox 1">
            <a:extLst>
              <a:ext uri="{FF2B5EF4-FFF2-40B4-BE49-F238E27FC236}">
                <a16:creationId xmlns:a16="http://schemas.microsoft.com/office/drawing/2014/main" id="{3E180E15-F961-0D95-7AF1-A88A9E196F79}"/>
              </a:ext>
            </a:extLst>
          </p:cNvPr>
          <p:cNvSpPr txBox="1"/>
          <p:nvPr/>
        </p:nvSpPr>
        <p:spPr>
          <a:xfrm>
            <a:off x="333903" y="5973268"/>
            <a:ext cx="6120115" cy="369332"/>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000000"/>
                </a:solidFill>
                <a:latin typeface="Arial"/>
                <a:ea typeface="+mn-lt"/>
                <a:cs typeface="Arial"/>
                <a:hlinkClick r:id="rId5"/>
              </a:rPr>
              <a:t>Cancer Council - How to use sunscreen correctly - Vimeo</a:t>
            </a:r>
            <a:endParaRPr lang="en-US" dirty="0"/>
          </a:p>
        </p:txBody>
      </p:sp>
    </p:spTree>
    <p:extLst>
      <p:ext uri="{BB962C8B-B14F-4D97-AF65-F5344CB8AC3E}">
        <p14:creationId xmlns:p14="http://schemas.microsoft.com/office/powerpoint/2010/main" val="25480805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73699-D0D5-AC86-FA25-BBFC4A49E063}"/>
              </a:ext>
            </a:extLst>
          </p:cNvPr>
          <p:cNvSpPr>
            <a:spLocks noGrp="1"/>
          </p:cNvSpPr>
          <p:nvPr>
            <p:ph type="title"/>
          </p:nvPr>
        </p:nvSpPr>
        <p:spPr>
          <a:xfrm>
            <a:off x="838200" y="365125"/>
            <a:ext cx="10800806" cy="1325563"/>
          </a:xfrm>
        </p:spPr>
        <p:txBody>
          <a:bodyPr/>
          <a:lstStyle/>
          <a:p>
            <a:r>
              <a:rPr lang="en-US" dirty="0">
                <a:latin typeface="Arial"/>
                <a:cs typeface="Arial"/>
              </a:rPr>
              <a:t>Sunscreen Station</a:t>
            </a:r>
            <a:endParaRPr lang="en-US" dirty="0"/>
          </a:p>
        </p:txBody>
      </p:sp>
      <p:sp>
        <p:nvSpPr>
          <p:cNvPr id="4" name="Rectangle 3">
            <a:extLst>
              <a:ext uri="{FF2B5EF4-FFF2-40B4-BE49-F238E27FC236}">
                <a16:creationId xmlns:a16="http://schemas.microsoft.com/office/drawing/2014/main" id="{F7D3FA2F-69E3-EC53-9765-3A8DFFA350A7}"/>
              </a:ext>
              <a:ext uri="{C183D7F6-B498-43B3-948B-1728B52AA6E4}">
                <adec:decorative xmlns:adec="http://schemas.microsoft.com/office/drawing/2017/decorative" val="1"/>
              </a:ext>
            </a:extLst>
          </p:cNvPr>
          <p:cNvSpPr/>
          <p:nvPr/>
        </p:nvSpPr>
        <p:spPr>
          <a:xfrm>
            <a:off x="1" y="472965"/>
            <a:ext cx="339634" cy="100899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00A0805F-566B-901C-9E6D-B99BAE31371D}"/>
              </a:ext>
              <a:ext uri="{C183D7F6-B498-43B3-948B-1728B52AA6E4}">
                <adec:decorative xmlns:adec="http://schemas.microsoft.com/office/drawing/2017/decorative" val="1"/>
              </a:ext>
            </a:extLst>
          </p:cNvPr>
          <p:cNvSpPr/>
          <p:nvPr/>
        </p:nvSpPr>
        <p:spPr>
          <a:xfrm>
            <a:off x="430099" y="472965"/>
            <a:ext cx="197069" cy="100899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a:extLst>
              <a:ext uri="{FF2B5EF4-FFF2-40B4-BE49-F238E27FC236}">
                <a16:creationId xmlns:a16="http://schemas.microsoft.com/office/drawing/2014/main" id="{0D075D1D-7D3E-E854-69D6-CDF02CA48317}"/>
              </a:ext>
            </a:extLst>
          </p:cNvPr>
          <p:cNvSpPr>
            <a:spLocks noGrp="1"/>
          </p:cNvSpPr>
          <p:nvPr>
            <p:ph idx="1"/>
          </p:nvPr>
        </p:nvSpPr>
        <p:spPr>
          <a:xfrm>
            <a:off x="838200" y="1711996"/>
            <a:ext cx="6871132" cy="4219575"/>
          </a:xfrm>
        </p:spPr>
        <p:txBody>
          <a:bodyPr vert="horz" lIns="91440" tIns="45720" rIns="91440" bIns="45720" rtlCol="0" anchor="t">
            <a:noAutofit/>
          </a:bodyPr>
          <a:lstStyle/>
          <a:p>
            <a:pPr marL="355600" indent="-355600">
              <a:lnSpc>
                <a:spcPct val="100000"/>
              </a:lnSpc>
            </a:pPr>
            <a:r>
              <a:rPr lang="en-US" sz="2400" dirty="0">
                <a:latin typeface="Arial"/>
                <a:cs typeface="Arial"/>
              </a:rPr>
              <a:t>Our risk of skin cancer can be reduced by applying sunscreen correctly, combined with other sun protection measures.</a:t>
            </a:r>
            <a:endParaRPr lang="en-US" dirty="0"/>
          </a:p>
          <a:p>
            <a:pPr marL="355600" indent="-355600">
              <a:lnSpc>
                <a:spcPct val="100000"/>
              </a:lnSpc>
            </a:pPr>
            <a:r>
              <a:rPr lang="en-US" sz="2400">
                <a:latin typeface="Arial"/>
                <a:cs typeface="Arial"/>
              </a:rPr>
              <a:t>Sun protection measures including </a:t>
            </a:r>
            <a:r>
              <a:rPr lang="en-US" sz="2400" dirty="0">
                <a:latin typeface="Arial"/>
                <a:cs typeface="Arial"/>
              </a:rPr>
              <a:t>sunscreen MUST be used when the UV is 3 or above.</a:t>
            </a:r>
          </a:p>
          <a:p>
            <a:pPr marL="355600" indent="-355600">
              <a:lnSpc>
                <a:spcPct val="100000"/>
              </a:lnSpc>
            </a:pPr>
            <a:r>
              <a:rPr lang="en-US" sz="2400" dirty="0">
                <a:latin typeface="Arial"/>
                <a:cs typeface="Arial"/>
              </a:rPr>
              <a:t>We propose installing a sunscreen station in </a:t>
            </a:r>
            <a:r>
              <a:rPr lang="en-US" sz="2400" dirty="0">
                <a:highlight>
                  <a:srgbClr val="C0C0C0"/>
                </a:highlight>
                <a:latin typeface="Arial"/>
                <a:cs typeface="Arial"/>
              </a:rPr>
              <a:t>[insert the specific area]</a:t>
            </a:r>
            <a:r>
              <a:rPr lang="en-US" sz="2400" dirty="0">
                <a:latin typeface="Arial"/>
                <a:cs typeface="Arial"/>
              </a:rPr>
              <a:t> and encouraging staff and students (through posters and communications) to use it before heading outside.</a:t>
            </a:r>
            <a:endParaRPr lang="en-US" sz="2400" dirty="0"/>
          </a:p>
        </p:txBody>
      </p:sp>
      <p:pic>
        <p:nvPicPr>
          <p:cNvPr id="7" name="Picture 6">
            <a:extLst>
              <a:ext uri="{FF2B5EF4-FFF2-40B4-BE49-F238E27FC236}">
                <a16:creationId xmlns:a16="http://schemas.microsoft.com/office/drawing/2014/main" id="{3CE98F4D-F8D4-7845-E780-72B06BDA5EE3}"/>
              </a:ext>
            </a:extLst>
          </p:cNvPr>
          <p:cNvPicPr>
            <a:picLocks noChangeAspect="1"/>
          </p:cNvPicPr>
          <p:nvPr/>
        </p:nvPicPr>
        <p:blipFill>
          <a:blip r:embed="rId3"/>
          <a:stretch>
            <a:fillRect/>
          </a:stretch>
        </p:blipFill>
        <p:spPr>
          <a:xfrm>
            <a:off x="7964047" y="451285"/>
            <a:ext cx="2862839" cy="5725677"/>
          </a:xfrm>
          <a:prstGeom prst="rect">
            <a:avLst/>
          </a:prstGeom>
        </p:spPr>
      </p:pic>
    </p:spTree>
    <p:extLst>
      <p:ext uri="{BB962C8B-B14F-4D97-AF65-F5344CB8AC3E}">
        <p14:creationId xmlns:p14="http://schemas.microsoft.com/office/powerpoint/2010/main" val="14933710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73699-D0D5-AC86-FA25-BBFC4A49E063}"/>
              </a:ext>
            </a:extLst>
          </p:cNvPr>
          <p:cNvSpPr>
            <a:spLocks noGrp="1"/>
          </p:cNvSpPr>
          <p:nvPr>
            <p:ph type="title"/>
          </p:nvPr>
        </p:nvSpPr>
        <p:spPr>
          <a:xfrm>
            <a:off x="838200" y="365125"/>
            <a:ext cx="10800806" cy="1325563"/>
          </a:xfrm>
        </p:spPr>
        <p:txBody>
          <a:bodyPr/>
          <a:lstStyle/>
          <a:p>
            <a:r>
              <a:rPr lang="en-US" dirty="0">
                <a:latin typeface="Arial"/>
                <a:cs typeface="Arial"/>
              </a:rPr>
              <a:t>UV index awareness</a:t>
            </a:r>
            <a:endParaRPr lang="en-US" dirty="0"/>
          </a:p>
        </p:txBody>
      </p:sp>
      <p:sp>
        <p:nvSpPr>
          <p:cNvPr id="4" name="Rectangle 3">
            <a:extLst>
              <a:ext uri="{FF2B5EF4-FFF2-40B4-BE49-F238E27FC236}">
                <a16:creationId xmlns:a16="http://schemas.microsoft.com/office/drawing/2014/main" id="{F7D3FA2F-69E3-EC53-9765-3A8DFFA350A7}"/>
              </a:ext>
              <a:ext uri="{C183D7F6-B498-43B3-948B-1728B52AA6E4}">
                <adec:decorative xmlns:adec="http://schemas.microsoft.com/office/drawing/2017/decorative" val="1"/>
              </a:ext>
            </a:extLst>
          </p:cNvPr>
          <p:cNvSpPr/>
          <p:nvPr/>
        </p:nvSpPr>
        <p:spPr>
          <a:xfrm>
            <a:off x="1" y="472965"/>
            <a:ext cx="339634" cy="100899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00A0805F-566B-901C-9E6D-B99BAE31371D}"/>
              </a:ext>
              <a:ext uri="{C183D7F6-B498-43B3-948B-1728B52AA6E4}">
                <adec:decorative xmlns:adec="http://schemas.microsoft.com/office/drawing/2017/decorative" val="1"/>
              </a:ext>
            </a:extLst>
          </p:cNvPr>
          <p:cNvSpPr/>
          <p:nvPr/>
        </p:nvSpPr>
        <p:spPr>
          <a:xfrm>
            <a:off x="430099" y="472965"/>
            <a:ext cx="197069" cy="100899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olorful chart with numbers&#10;&#10;Description automatically generated">
            <a:extLst>
              <a:ext uri="{FF2B5EF4-FFF2-40B4-BE49-F238E27FC236}">
                <a16:creationId xmlns:a16="http://schemas.microsoft.com/office/drawing/2014/main" id="{318B8B67-CA24-D71C-0EA7-F510AD96EEEC}"/>
              </a:ext>
            </a:extLst>
          </p:cNvPr>
          <p:cNvPicPr>
            <a:picLocks noChangeAspect="1"/>
          </p:cNvPicPr>
          <p:nvPr/>
        </p:nvPicPr>
        <p:blipFill>
          <a:blip r:embed="rId3"/>
          <a:stretch>
            <a:fillRect/>
          </a:stretch>
        </p:blipFill>
        <p:spPr>
          <a:xfrm>
            <a:off x="1662547" y="1428523"/>
            <a:ext cx="8866908" cy="4582846"/>
          </a:xfrm>
          <a:prstGeom prst="rect">
            <a:avLst/>
          </a:prstGeom>
        </p:spPr>
      </p:pic>
      <p:sp>
        <p:nvSpPr>
          <p:cNvPr id="6" name="TextBox 1">
            <a:extLst>
              <a:ext uri="{FF2B5EF4-FFF2-40B4-BE49-F238E27FC236}">
                <a16:creationId xmlns:a16="http://schemas.microsoft.com/office/drawing/2014/main" id="{306F70E7-C02B-7C5B-58E8-F54866D5FB96}"/>
              </a:ext>
            </a:extLst>
          </p:cNvPr>
          <p:cNvSpPr txBox="1"/>
          <p:nvPr/>
        </p:nvSpPr>
        <p:spPr>
          <a:xfrm>
            <a:off x="1589725" y="6015428"/>
            <a:ext cx="8940800"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100" b="0" i="0" u="none" strike="noStrike" kern="1200" cap="none" spc="0" normalizeH="0" baseline="0" noProof="0">
                <a:ln>
                  <a:noFill/>
                </a:ln>
                <a:solidFill>
                  <a:srgbClr val="0F1E64"/>
                </a:solidFill>
                <a:effectLst/>
                <a:uLnTx/>
                <a:uFillTx/>
                <a:latin typeface="Arial" panose="020B0604020202020204" pitchFamily="34" charset="0"/>
                <a:ea typeface="+mn-ea"/>
                <a:cs typeface="+mn-cs"/>
              </a:rPr>
              <a:t>Source: Cancer Council Australia 2016, published in AIHW </a:t>
            </a:r>
            <a:r>
              <a:rPr kumimoji="0" lang="en-AU" sz="1100" b="0" i="0" u="none" strike="noStrike" kern="1200" cap="none" spc="0" normalizeH="0" baseline="0" noProof="0">
                <a:ln>
                  <a:noFill/>
                </a:ln>
                <a:solidFill>
                  <a:srgbClr val="0F1E64"/>
                </a:solidFill>
                <a:effectLst/>
                <a:uLnTx/>
                <a:uFillTx/>
                <a:latin typeface="Arial" panose="020B0604020202020204" pitchFamily="34" charset="0"/>
                <a:ea typeface="+mn-ea"/>
                <a:cs typeface="+mn-cs"/>
                <a:hlinkClick r:id="rId4"/>
              </a:rPr>
              <a:t>Cancer in Australia 2019</a:t>
            </a:r>
            <a:endParaRPr kumimoji="0" lang="en-AU" sz="1100" b="0" i="0" u="none" strike="noStrike" kern="1200" cap="none" spc="0" normalizeH="0" baseline="0" noProof="0">
              <a:ln>
                <a:noFill/>
              </a:ln>
              <a:solidFill>
                <a:prstClr val="black"/>
              </a:solidFill>
              <a:effectLst/>
              <a:uLnTx/>
              <a:uFillTx/>
              <a:latin typeface="Foco CC Light"/>
              <a:ea typeface="+mn-ea"/>
              <a:cs typeface="+mn-cs"/>
            </a:endParaRPr>
          </a:p>
        </p:txBody>
      </p:sp>
    </p:spTree>
    <p:extLst>
      <p:ext uri="{BB962C8B-B14F-4D97-AF65-F5344CB8AC3E}">
        <p14:creationId xmlns:p14="http://schemas.microsoft.com/office/powerpoint/2010/main" val="1273749914"/>
      </p:ext>
    </p:extLst>
  </p:cSld>
  <p:clrMapOvr>
    <a:masterClrMapping/>
  </p:clrMapOvr>
</p:sld>
</file>

<file path=ppt/theme/theme1.xml><?xml version="1.0" encoding="utf-8"?>
<a:theme xmlns:a="http://schemas.openxmlformats.org/drawingml/2006/main" name="SAT Theme">
  <a:themeElements>
    <a:clrScheme name="SAT">
      <a:dk1>
        <a:srgbClr val="000000"/>
      </a:dk1>
      <a:lt1>
        <a:srgbClr val="FFFFFF"/>
      </a:lt1>
      <a:dk2>
        <a:srgbClr val="44546A"/>
      </a:dk2>
      <a:lt2>
        <a:srgbClr val="E7E6E6"/>
      </a:lt2>
      <a:accent1>
        <a:srgbClr val="FFD200"/>
      </a:accent1>
      <a:accent2>
        <a:srgbClr val="0F1E64"/>
      </a:accent2>
      <a:accent3>
        <a:srgbClr val="FFE600"/>
      </a:accent3>
      <a:accent4>
        <a:srgbClr val="009BDC"/>
      </a:accent4>
      <a:accent5>
        <a:srgbClr val="7D46A0"/>
      </a:accent5>
      <a:accent6>
        <a:srgbClr val="6EC846"/>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dirty="0" smtClean="0">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SAT Theme" id="{657F855F-416C-AB48-9E8D-CB04B6E6936E}" vid="{D2C3367C-BDFE-9842-AD9E-4FBE1779AF5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56c8de8d-4cb6-4c9f-a633-40ef5d235a26">
      <Value>1</Value>
    </TaxCatchAll>
    <i0f84bba906045b4af568ee102a52dcb xmlns="56c8de8d-4cb6-4c9f-a633-40ef5d235a26">
      <Terms xmlns="http://schemas.microsoft.com/office/infopath/2007/PartnerControls">
        <TermInfo xmlns="http://schemas.microsoft.com/office/infopath/2007/PartnerControls">
          <TermName xmlns="http://schemas.microsoft.com/office/infopath/2007/PartnerControls">CPA</TermName>
          <TermId xmlns="http://schemas.microsoft.com/office/infopath/2007/PartnerControls">d1475a68-20ef-432e-a95c-14d5682810df</TermId>
        </TermInfo>
      </Terms>
    </i0f84bba906045b4af568ee102a52dcb>
    <SharedWithUsers xmlns="56c8de8d-4cb6-4c9f-a633-40ef5d235a26">
      <UserInfo>
        <DisplayName>Kate Dubois</DisplayName>
        <AccountId>455</AccountId>
        <AccountType/>
      </UserInfo>
    </SharedWithUsers>
    <lcf76f155ced4ddcb4097134ff3c332f xmlns="33607e0f-90d5-4c41-9025-e0ba75c2b5e8">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706D072CA30F8449376E965B1E7ED7B" ma:contentTypeVersion="20" ma:contentTypeDescription="Create a new document." ma:contentTypeScope="" ma:versionID="f44135d2e265de2703a7232504140169">
  <xsd:schema xmlns:xsd="http://www.w3.org/2001/XMLSchema" xmlns:xs="http://www.w3.org/2001/XMLSchema" xmlns:p="http://schemas.microsoft.com/office/2006/metadata/properties" xmlns:ns2="33607e0f-90d5-4c41-9025-e0ba75c2b5e8" xmlns:ns3="56c8de8d-4cb6-4c9f-a633-40ef5d235a26" targetNamespace="http://schemas.microsoft.com/office/2006/metadata/properties" ma:root="true" ma:fieldsID="8c369ad7bce46f0160c53e18bccf8593" ns2:_="" ns3:_="">
    <xsd:import namespace="33607e0f-90d5-4c41-9025-e0ba75c2b5e8"/>
    <xsd:import namespace="56c8de8d-4cb6-4c9f-a633-40ef5d235a2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GenerationTime" minOccurs="0"/>
                <xsd:element ref="ns2:MediaServiceEventHashCode" minOccurs="0"/>
                <xsd:element ref="ns2:MediaServiceDateTaken" minOccurs="0"/>
                <xsd:element ref="ns2:MediaServiceLocation" minOccurs="0"/>
                <xsd:element ref="ns2:MediaServiceOCR" minOccurs="0"/>
                <xsd:element ref="ns3:SharedWithUsers" minOccurs="0"/>
                <xsd:element ref="ns3:SharedWithDetails" minOccurs="0"/>
                <xsd:element ref="ns3:i0f84bba906045b4af568ee102a52dcb" minOccurs="0"/>
                <xsd:element ref="ns3:TaxCatchAll" minOccurs="0"/>
                <xsd:element ref="ns2:MediaLengthInSeconds" minOccurs="0"/>
                <xsd:element ref="ns2:lcf76f155ced4ddcb4097134ff3c332f"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3607e0f-90d5-4c41-9025-e0ba75c2b5e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22" nillable="true" ma:displayName="Length (seconds)"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333fd168-d4e0-4d4c-be93-b91e2ddf9c31" ma:termSetId="09814cd3-568e-fe90-9814-8d621ff8fb84" ma:anchorId="fba54fb3-c3e1-fe81-a776-ca4b69148c4d" ma:open="true" ma:isKeyword="false">
      <xsd:complexType>
        <xsd:sequence>
          <xsd:element ref="pc:Terms" minOccurs="0" maxOccurs="1"/>
        </xsd:sequence>
      </xsd:complex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6c8de8d-4cb6-4c9f-a633-40ef5d235a26"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i0f84bba906045b4af568ee102a52dcb" ma:index="20" nillable="true" ma:taxonomy="true" ma:internalName="i0f84bba906045b4af568ee102a52dcb" ma:taxonomyFieldName="RevIMBCS" ma:displayName="BCS" ma:indexed="true" ma:default="1;#CPA|d1475a68-20ef-432e-a95c-14d5682810df" ma:fieldId="{20f84bba-9060-45b4-af56-8ee102a52dcb}" ma:sspId="333fd168-d4e0-4d4c-be93-b91e2ddf9c31" ma:termSetId="09c566fa-7139-4337-846f-10cf948e9db4" ma:anchorId="4e8352e3-9a5c-4a63-89b1-2eb2ec146b95" ma:open="false" ma:isKeyword="false">
      <xsd:complexType>
        <xsd:sequence>
          <xsd:element ref="pc:Terms" minOccurs="0" maxOccurs="1"/>
        </xsd:sequence>
      </xsd:complexType>
    </xsd:element>
    <xsd:element name="TaxCatchAll" ma:index="21" nillable="true" ma:displayName="Taxonomy Catch All Column" ma:hidden="true" ma:list="{5ed50641-1f0c-4c8b-8dcb-0dc8a94ec57c}" ma:internalName="TaxCatchAll" ma:showField="CatchAllData" ma:web="56c8de8d-4cb6-4c9f-a633-40ef5d235a2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FE7C0F1-AB7F-48C9-9A99-B78D260CF8A1}">
  <ds:schemaRefs>
    <ds:schemaRef ds:uri="http://purl.org/dc/terms/"/>
    <ds:schemaRef ds:uri="http://purl.org/dc/dcmitype/"/>
    <ds:schemaRef ds:uri="http://www.w3.org/XML/1998/namespace"/>
    <ds:schemaRef ds:uri="http://schemas.microsoft.com/office/infopath/2007/PartnerControls"/>
    <ds:schemaRef ds:uri="http://schemas.openxmlformats.org/package/2006/metadata/core-properties"/>
    <ds:schemaRef ds:uri="http://schemas.microsoft.com/office/2006/documentManagement/types"/>
    <ds:schemaRef ds:uri="56c8de8d-4cb6-4c9f-a633-40ef5d235a26"/>
    <ds:schemaRef ds:uri="33607e0f-90d5-4c41-9025-e0ba75c2b5e8"/>
    <ds:schemaRef ds:uri="http://schemas.microsoft.com/office/2006/metadata/properties"/>
    <ds:schemaRef ds:uri="http://purl.org/dc/elements/1.1/"/>
  </ds:schemaRefs>
</ds:datastoreItem>
</file>

<file path=customXml/itemProps2.xml><?xml version="1.0" encoding="utf-8"?>
<ds:datastoreItem xmlns:ds="http://schemas.openxmlformats.org/officeDocument/2006/customXml" ds:itemID="{AF22636F-EAD6-4123-A8EE-D0D4E3AC73D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3607e0f-90d5-4c41-9025-e0ba75c2b5e8"/>
    <ds:schemaRef ds:uri="56c8de8d-4cb6-4c9f-a633-40ef5d235a2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319A739-E449-48B4-A44D-E96E5BC8585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2403</TotalTime>
  <Words>2209</Words>
  <Application>Microsoft Office PowerPoint</Application>
  <PresentationFormat>Widescreen</PresentationFormat>
  <Paragraphs>100</Paragraphs>
  <Slides>16</Slides>
  <Notes>16</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Arial</vt:lpstr>
      <vt:lpstr>Calibri</vt:lpstr>
      <vt:lpstr>Foco CC Light</vt:lpstr>
      <vt:lpstr>SAT Theme</vt:lpstr>
      <vt:lpstr>Becoming a  Sun Safe School</vt:lpstr>
      <vt:lpstr>Did you know?</vt:lpstr>
      <vt:lpstr>How can we reduce the risk of UV damage?</vt:lpstr>
      <vt:lpstr>"One thing" we can do </vt:lpstr>
      <vt:lpstr>Seek Shade</vt:lpstr>
      <vt:lpstr>Seek Shade</vt:lpstr>
      <vt:lpstr>Sunscreen Station</vt:lpstr>
      <vt:lpstr>Sunscreen Station</vt:lpstr>
      <vt:lpstr>UV index awareness</vt:lpstr>
      <vt:lpstr>UV index awareness</vt:lpstr>
      <vt:lpstr>Sun Safe Mufti Day</vt:lpstr>
      <vt:lpstr>Sun Safe Mufti Day</vt:lpstr>
      <vt:lpstr>Sun Safe Comms Campaign</vt:lpstr>
      <vt:lpstr>Sun Safe Comms Campaign</vt:lpstr>
      <vt:lpstr>Duty of Care</vt:lpstr>
      <vt:lpstr>Thank you!</vt:lpstr>
    </vt:vector>
  </TitlesOfParts>
  <Manager>Eadie Hancock</Manager>
  <Company>Cancer Council</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Shade protects our children from harmful UV</dc:title>
  <dc:subject>A presentation about the importance of shade in NSW schools and play settings</dc:subject>
  <dc:creator>The Social Deck</dc:creator>
  <cp:keywords/>
  <dc:description/>
  <cp:lastModifiedBy>Tara Ray</cp:lastModifiedBy>
  <cp:revision>1346</cp:revision>
  <dcterms:created xsi:type="dcterms:W3CDTF">2023-07-06T00:44:03Z</dcterms:created>
  <dcterms:modified xsi:type="dcterms:W3CDTF">2024-01-10T01:33:49Z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0x010100D706D072CA30F8449376E965B1E7ED7B</vt:lpwstr>
  </property>
  <property fmtid="{D5CDD505-2E9C-101B-9397-08002B2CF9AE}" pid="3" name="MediaServiceImageTags">
    <vt:lpwstr/>
  </property>
  <property fmtid="{D5CDD505-2E9C-101B-9397-08002B2CF9AE}" pid="4" name="RevIMBCS">
    <vt:lpwstr>1;#CPA|d1475a68-20ef-432e-a95c-14d5682810df</vt:lpwstr>
  </property>
</Properties>
</file>